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8" r:id="rId4"/>
    <p:sldId id="260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2" r:id="rId16"/>
    <p:sldId id="263" r:id="rId17"/>
    <p:sldId id="261" r:id="rId18"/>
    <p:sldId id="274" r:id="rId19"/>
    <p:sldId id="276" r:id="rId20"/>
    <p:sldId id="275" r:id="rId21"/>
    <p:sldId id="279" r:id="rId22"/>
    <p:sldId id="278" r:id="rId23"/>
    <p:sldId id="277" r:id="rId24"/>
  </p:sldIdLst>
  <p:sldSz cx="11737975" cy="7200900"/>
  <p:notesSz cx="6858000" cy="9144000"/>
  <p:defaultTextStyle>
    <a:defPPr>
      <a:defRPr lang="es-VE"/>
    </a:defPPr>
    <a:lvl1pPr marL="0" algn="l" defTabSz="108219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096" algn="l" defTabSz="108219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2192" algn="l" defTabSz="108219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3289" algn="l" defTabSz="108219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4385" algn="l" defTabSz="108219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5481" algn="l" defTabSz="108219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6577" algn="l" defTabSz="108219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7673" algn="l" defTabSz="108219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28770" algn="l" defTabSz="108219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66FF"/>
    <a:srgbClr val="66FF33"/>
    <a:srgbClr val="008000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40" y="-90"/>
      </p:cViewPr>
      <p:guideLst>
        <p:guide orient="horz" pos="2269"/>
        <p:guide pos="36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15599-F42F-4207-8B25-71C85EB0714E}" type="doc">
      <dgm:prSet loTypeId="urn:microsoft.com/office/officeart/2005/8/layout/cycle7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C707B5E8-8CE9-4CC4-B4AF-121D7A07D127}">
      <dgm:prSet phldrT="[Texto]"/>
      <dgm:spPr/>
      <dgm:t>
        <a:bodyPr/>
        <a:lstStyle/>
        <a:p>
          <a:r>
            <a:rPr lang="es-VE" dirty="0" smtClean="0"/>
            <a:t>Incongruencia / Discrepancia </a:t>
          </a:r>
          <a:endParaRPr lang="es-VE" dirty="0"/>
        </a:p>
      </dgm:t>
    </dgm:pt>
    <dgm:pt modelId="{4C3E847C-4E8A-4C1C-AD82-225AE0652014}" type="parTrans" cxnId="{CAE03EF7-FC03-4DDE-8685-08B238215379}">
      <dgm:prSet/>
      <dgm:spPr/>
      <dgm:t>
        <a:bodyPr/>
        <a:lstStyle/>
        <a:p>
          <a:endParaRPr lang="es-VE"/>
        </a:p>
      </dgm:t>
    </dgm:pt>
    <dgm:pt modelId="{FFFC596F-ABA2-404D-982B-857FA9BE5482}" type="sibTrans" cxnId="{CAE03EF7-FC03-4DDE-8685-08B238215379}">
      <dgm:prSet/>
      <dgm:spPr/>
      <dgm:t>
        <a:bodyPr/>
        <a:lstStyle/>
        <a:p>
          <a:endParaRPr lang="es-VE"/>
        </a:p>
      </dgm:t>
    </dgm:pt>
    <dgm:pt modelId="{2FA8EB97-2A48-4736-B86F-C76AD5592C8F}">
      <dgm:prSet phldrT="[Texto]"/>
      <dgm:spPr/>
      <dgm:t>
        <a:bodyPr/>
        <a:lstStyle/>
        <a:p>
          <a:r>
            <a:rPr lang="es-VE" dirty="0" smtClean="0"/>
            <a:t>Concepciones</a:t>
          </a:r>
          <a:endParaRPr lang="es-VE" dirty="0"/>
        </a:p>
      </dgm:t>
    </dgm:pt>
    <dgm:pt modelId="{D99D463E-74DF-4F66-9B04-174088B56F2E}" type="parTrans" cxnId="{BE67A785-46F8-4123-AA2C-0B966DFAC6A7}">
      <dgm:prSet/>
      <dgm:spPr/>
      <dgm:t>
        <a:bodyPr/>
        <a:lstStyle/>
        <a:p>
          <a:endParaRPr lang="es-VE"/>
        </a:p>
      </dgm:t>
    </dgm:pt>
    <dgm:pt modelId="{811169FB-27F6-493B-BFA5-624946F85D7B}" type="sibTrans" cxnId="{BE67A785-46F8-4123-AA2C-0B966DFAC6A7}">
      <dgm:prSet/>
      <dgm:spPr/>
      <dgm:t>
        <a:bodyPr/>
        <a:lstStyle/>
        <a:p>
          <a:endParaRPr lang="es-VE"/>
        </a:p>
      </dgm:t>
    </dgm:pt>
    <dgm:pt modelId="{CD674280-20F6-48F6-A1FD-CA495A738DBF}">
      <dgm:prSet phldrT="[Texto]"/>
      <dgm:spPr/>
      <dgm:t>
        <a:bodyPr/>
        <a:lstStyle/>
        <a:p>
          <a:r>
            <a:rPr lang="es-VE" dirty="0" smtClean="0"/>
            <a:t>nuevos conceptos o significados </a:t>
          </a:r>
          <a:endParaRPr lang="es-VE" dirty="0"/>
        </a:p>
      </dgm:t>
    </dgm:pt>
    <dgm:pt modelId="{2FCDC6C7-EE7A-4799-8704-89B95A6BD0A8}" type="parTrans" cxnId="{762A6928-B7B3-4297-8835-B32F1ED57FDC}">
      <dgm:prSet/>
      <dgm:spPr/>
      <dgm:t>
        <a:bodyPr/>
        <a:lstStyle/>
        <a:p>
          <a:endParaRPr lang="es-VE"/>
        </a:p>
      </dgm:t>
    </dgm:pt>
    <dgm:pt modelId="{A301DDA2-A932-4DBF-AEB2-C78D50EE4C1E}" type="sibTrans" cxnId="{762A6928-B7B3-4297-8835-B32F1ED57FDC}">
      <dgm:prSet/>
      <dgm:spPr/>
      <dgm:t>
        <a:bodyPr/>
        <a:lstStyle/>
        <a:p>
          <a:endParaRPr lang="es-VE"/>
        </a:p>
      </dgm:t>
    </dgm:pt>
    <dgm:pt modelId="{AC165198-39E8-489E-B1F9-A7550F9BF8EF}" type="pres">
      <dgm:prSet presAssocID="{27D15599-F42F-4207-8B25-71C85EB071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ADA1738C-60E6-49A8-B28C-262296FCB7A0}" type="pres">
      <dgm:prSet presAssocID="{C707B5E8-8CE9-4CC4-B4AF-121D7A07D1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94F1668-EF5E-42C4-A049-71D89E4C6163}" type="pres">
      <dgm:prSet presAssocID="{FFFC596F-ABA2-404D-982B-857FA9BE5482}" presName="sibTrans" presStyleLbl="sibTrans2D1" presStyleIdx="0" presStyleCnt="3" custFlipVert="1" custFlipHor="1" custScaleX="7032" custScaleY="81292" custLinFactNeighborX="93148" custLinFactNeighborY="-12099"/>
      <dgm:spPr/>
      <dgm:t>
        <a:bodyPr/>
        <a:lstStyle/>
        <a:p>
          <a:endParaRPr lang="es-VE"/>
        </a:p>
      </dgm:t>
    </dgm:pt>
    <dgm:pt modelId="{CCE743D7-393F-464A-A405-A2A3509FE2CF}" type="pres">
      <dgm:prSet presAssocID="{FFFC596F-ABA2-404D-982B-857FA9BE5482}" presName="connectorText" presStyleLbl="sibTrans2D1" presStyleIdx="0" presStyleCnt="3"/>
      <dgm:spPr/>
      <dgm:t>
        <a:bodyPr/>
        <a:lstStyle/>
        <a:p>
          <a:endParaRPr lang="es-VE"/>
        </a:p>
      </dgm:t>
    </dgm:pt>
    <dgm:pt modelId="{E7D143EF-4A84-4231-9609-3EF327AECE7F}" type="pres">
      <dgm:prSet presAssocID="{2FA8EB97-2A48-4736-B86F-C76AD5592C8F}" presName="node" presStyleLbl="node1" presStyleIdx="1" presStyleCnt="3" custRadScaleRad="119349" custRadScaleInc="-774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B2F17AF-19B8-4888-8928-DC03C517F1A8}" type="pres">
      <dgm:prSet presAssocID="{811169FB-27F6-493B-BFA5-624946F85D7B}" presName="sibTrans" presStyleLbl="sibTrans2D1" presStyleIdx="1" presStyleCnt="3" custFlipVert="1" custScaleX="15982" custScaleY="20419" custLinFactNeighborX="13847" custLinFactNeighborY="-44815"/>
      <dgm:spPr/>
      <dgm:t>
        <a:bodyPr/>
        <a:lstStyle/>
        <a:p>
          <a:endParaRPr lang="es-VE"/>
        </a:p>
      </dgm:t>
    </dgm:pt>
    <dgm:pt modelId="{85172A9F-7F33-4016-8BD0-C01E64CF2377}" type="pres">
      <dgm:prSet presAssocID="{811169FB-27F6-493B-BFA5-624946F85D7B}" presName="connectorText" presStyleLbl="sibTrans2D1" presStyleIdx="1" presStyleCnt="3"/>
      <dgm:spPr/>
      <dgm:t>
        <a:bodyPr/>
        <a:lstStyle/>
        <a:p>
          <a:endParaRPr lang="es-VE"/>
        </a:p>
      </dgm:t>
    </dgm:pt>
    <dgm:pt modelId="{754FDFB1-6D70-4994-B2B6-00545689DEF0}" type="pres">
      <dgm:prSet presAssocID="{CD674280-20F6-48F6-A1FD-CA495A738DBF}" presName="node" presStyleLbl="node1" presStyleIdx="2" presStyleCnt="3" custRadScaleRad="116786" custRadScaleInc="823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4CCF47B-5157-445B-8BE0-753D53139A2C}" type="pres">
      <dgm:prSet presAssocID="{A301DDA2-A932-4DBF-AEB2-C78D50EE4C1E}" presName="sibTrans" presStyleLbl="sibTrans2D1" presStyleIdx="2" presStyleCnt="3" custFlipHor="0" custScaleX="11646" custLinFactNeighborX="-34539" custLinFactNeighborY="16969"/>
      <dgm:spPr/>
      <dgm:t>
        <a:bodyPr/>
        <a:lstStyle/>
        <a:p>
          <a:endParaRPr lang="es-VE"/>
        </a:p>
      </dgm:t>
    </dgm:pt>
    <dgm:pt modelId="{037EBB9E-AD28-46B5-8787-C1D7F11DB2D7}" type="pres">
      <dgm:prSet presAssocID="{A301DDA2-A932-4DBF-AEB2-C78D50EE4C1E}" presName="connectorText" presStyleLbl="sibTrans2D1" presStyleIdx="2" presStyleCnt="3"/>
      <dgm:spPr/>
      <dgm:t>
        <a:bodyPr/>
        <a:lstStyle/>
        <a:p>
          <a:endParaRPr lang="es-VE"/>
        </a:p>
      </dgm:t>
    </dgm:pt>
  </dgm:ptLst>
  <dgm:cxnLst>
    <dgm:cxn modelId="{C4F0BBE2-CF3F-46A2-8212-96AD8D1FDFFF}" type="presOf" srcId="{2FA8EB97-2A48-4736-B86F-C76AD5592C8F}" destId="{E7D143EF-4A84-4231-9609-3EF327AECE7F}" srcOrd="0" destOrd="0" presId="urn:microsoft.com/office/officeart/2005/8/layout/cycle7"/>
    <dgm:cxn modelId="{59C6CAB8-735D-4A7B-AE26-0CB3253B8751}" type="presOf" srcId="{27D15599-F42F-4207-8B25-71C85EB0714E}" destId="{AC165198-39E8-489E-B1F9-A7550F9BF8EF}" srcOrd="0" destOrd="0" presId="urn:microsoft.com/office/officeart/2005/8/layout/cycle7"/>
    <dgm:cxn modelId="{95DB0883-C6AC-4E4C-AF65-293769D38151}" type="presOf" srcId="{CD674280-20F6-48F6-A1FD-CA495A738DBF}" destId="{754FDFB1-6D70-4994-B2B6-00545689DEF0}" srcOrd="0" destOrd="0" presId="urn:microsoft.com/office/officeart/2005/8/layout/cycle7"/>
    <dgm:cxn modelId="{615E2CE5-0E24-4328-A4F1-F9D7E869168B}" type="presOf" srcId="{A301DDA2-A932-4DBF-AEB2-C78D50EE4C1E}" destId="{D4CCF47B-5157-445B-8BE0-753D53139A2C}" srcOrd="0" destOrd="0" presId="urn:microsoft.com/office/officeart/2005/8/layout/cycle7"/>
    <dgm:cxn modelId="{DBD54E12-41F0-491D-B3F4-0B8283C1B15D}" type="presOf" srcId="{FFFC596F-ABA2-404D-982B-857FA9BE5482}" destId="{E94F1668-EF5E-42C4-A049-71D89E4C6163}" srcOrd="0" destOrd="0" presId="urn:microsoft.com/office/officeart/2005/8/layout/cycle7"/>
    <dgm:cxn modelId="{762A6928-B7B3-4297-8835-B32F1ED57FDC}" srcId="{27D15599-F42F-4207-8B25-71C85EB0714E}" destId="{CD674280-20F6-48F6-A1FD-CA495A738DBF}" srcOrd="2" destOrd="0" parTransId="{2FCDC6C7-EE7A-4799-8704-89B95A6BD0A8}" sibTransId="{A301DDA2-A932-4DBF-AEB2-C78D50EE4C1E}"/>
    <dgm:cxn modelId="{63769CC7-CB5D-4078-9CB3-2871349E18F8}" type="presOf" srcId="{A301DDA2-A932-4DBF-AEB2-C78D50EE4C1E}" destId="{037EBB9E-AD28-46B5-8787-C1D7F11DB2D7}" srcOrd="1" destOrd="0" presId="urn:microsoft.com/office/officeart/2005/8/layout/cycle7"/>
    <dgm:cxn modelId="{892D9877-9944-4E2F-8E97-0871696D1448}" type="presOf" srcId="{811169FB-27F6-493B-BFA5-624946F85D7B}" destId="{7B2F17AF-19B8-4888-8928-DC03C517F1A8}" srcOrd="0" destOrd="0" presId="urn:microsoft.com/office/officeart/2005/8/layout/cycle7"/>
    <dgm:cxn modelId="{955C273C-2B7E-41C5-8105-A8789691C398}" type="presOf" srcId="{811169FB-27F6-493B-BFA5-624946F85D7B}" destId="{85172A9F-7F33-4016-8BD0-C01E64CF2377}" srcOrd="1" destOrd="0" presId="urn:microsoft.com/office/officeart/2005/8/layout/cycle7"/>
    <dgm:cxn modelId="{CAE03EF7-FC03-4DDE-8685-08B238215379}" srcId="{27D15599-F42F-4207-8B25-71C85EB0714E}" destId="{C707B5E8-8CE9-4CC4-B4AF-121D7A07D127}" srcOrd="0" destOrd="0" parTransId="{4C3E847C-4E8A-4C1C-AD82-225AE0652014}" sibTransId="{FFFC596F-ABA2-404D-982B-857FA9BE5482}"/>
    <dgm:cxn modelId="{F7D46006-34DF-4826-AF6F-151D49AB8244}" type="presOf" srcId="{FFFC596F-ABA2-404D-982B-857FA9BE5482}" destId="{CCE743D7-393F-464A-A405-A2A3509FE2CF}" srcOrd="1" destOrd="0" presId="urn:microsoft.com/office/officeart/2005/8/layout/cycle7"/>
    <dgm:cxn modelId="{E0FE3764-5920-4996-A6A3-22A25E492D7B}" type="presOf" srcId="{C707B5E8-8CE9-4CC4-B4AF-121D7A07D127}" destId="{ADA1738C-60E6-49A8-B28C-262296FCB7A0}" srcOrd="0" destOrd="0" presId="urn:microsoft.com/office/officeart/2005/8/layout/cycle7"/>
    <dgm:cxn modelId="{BE67A785-46F8-4123-AA2C-0B966DFAC6A7}" srcId="{27D15599-F42F-4207-8B25-71C85EB0714E}" destId="{2FA8EB97-2A48-4736-B86F-C76AD5592C8F}" srcOrd="1" destOrd="0" parTransId="{D99D463E-74DF-4F66-9B04-174088B56F2E}" sibTransId="{811169FB-27F6-493B-BFA5-624946F85D7B}"/>
    <dgm:cxn modelId="{E980D926-65CA-487E-94E8-C52A91350F7D}" type="presParOf" srcId="{AC165198-39E8-489E-B1F9-A7550F9BF8EF}" destId="{ADA1738C-60E6-49A8-B28C-262296FCB7A0}" srcOrd="0" destOrd="0" presId="urn:microsoft.com/office/officeart/2005/8/layout/cycle7"/>
    <dgm:cxn modelId="{48A3BD23-95E7-44CF-BF64-3ADB63D69826}" type="presParOf" srcId="{AC165198-39E8-489E-B1F9-A7550F9BF8EF}" destId="{E94F1668-EF5E-42C4-A049-71D89E4C6163}" srcOrd="1" destOrd="0" presId="urn:microsoft.com/office/officeart/2005/8/layout/cycle7"/>
    <dgm:cxn modelId="{89FE0563-798F-4C43-A1F1-B7D851B97461}" type="presParOf" srcId="{E94F1668-EF5E-42C4-A049-71D89E4C6163}" destId="{CCE743D7-393F-464A-A405-A2A3509FE2CF}" srcOrd="0" destOrd="0" presId="urn:microsoft.com/office/officeart/2005/8/layout/cycle7"/>
    <dgm:cxn modelId="{37CF98A2-FF98-4B56-8F45-E6AAC043AFF9}" type="presParOf" srcId="{AC165198-39E8-489E-B1F9-A7550F9BF8EF}" destId="{E7D143EF-4A84-4231-9609-3EF327AECE7F}" srcOrd="2" destOrd="0" presId="urn:microsoft.com/office/officeart/2005/8/layout/cycle7"/>
    <dgm:cxn modelId="{12AA15A9-0338-45B9-8279-8CF1EC2A094E}" type="presParOf" srcId="{AC165198-39E8-489E-B1F9-A7550F9BF8EF}" destId="{7B2F17AF-19B8-4888-8928-DC03C517F1A8}" srcOrd="3" destOrd="0" presId="urn:microsoft.com/office/officeart/2005/8/layout/cycle7"/>
    <dgm:cxn modelId="{8ACB62F1-A77C-4FB1-88C1-F6FB62839446}" type="presParOf" srcId="{7B2F17AF-19B8-4888-8928-DC03C517F1A8}" destId="{85172A9F-7F33-4016-8BD0-C01E64CF2377}" srcOrd="0" destOrd="0" presId="urn:microsoft.com/office/officeart/2005/8/layout/cycle7"/>
    <dgm:cxn modelId="{8C374BF3-CCB6-4D7A-A2C3-5DA577D3459E}" type="presParOf" srcId="{AC165198-39E8-489E-B1F9-A7550F9BF8EF}" destId="{754FDFB1-6D70-4994-B2B6-00545689DEF0}" srcOrd="4" destOrd="0" presId="urn:microsoft.com/office/officeart/2005/8/layout/cycle7"/>
    <dgm:cxn modelId="{4877F032-64AD-48AE-8C1F-5EA8AE37F175}" type="presParOf" srcId="{AC165198-39E8-489E-B1F9-A7550F9BF8EF}" destId="{D4CCF47B-5157-445B-8BE0-753D53139A2C}" srcOrd="5" destOrd="0" presId="urn:microsoft.com/office/officeart/2005/8/layout/cycle7"/>
    <dgm:cxn modelId="{34195EB3-1F97-4655-9162-145F0C4BB9BA}" type="presParOf" srcId="{D4CCF47B-5157-445B-8BE0-753D53139A2C}" destId="{037EBB9E-AD28-46B5-8787-C1D7F11DB2D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FE672-DF12-4BA0-9BF9-D51B28A83D9B}" type="doc">
      <dgm:prSet loTypeId="urn:microsoft.com/office/officeart/2005/8/layout/funnel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8500D6AA-50FF-4E89-8491-09E36B95E519}">
      <dgm:prSet phldrT="[Texto]" custT="1"/>
      <dgm:spPr/>
      <dgm:t>
        <a:bodyPr/>
        <a:lstStyle/>
        <a:p>
          <a:r>
            <a:rPr lang="es-VE" sz="2000" dirty="0" smtClean="0">
              <a:latin typeface="Century Gothic" pitchFamily="34" charset="0"/>
            </a:rPr>
            <a:t>Conceptualizaciones</a:t>
          </a:r>
          <a:endParaRPr lang="es-VE" sz="2400" dirty="0">
            <a:latin typeface="Century Gothic" pitchFamily="34" charset="0"/>
          </a:endParaRPr>
        </a:p>
      </dgm:t>
    </dgm:pt>
    <dgm:pt modelId="{487FB3DD-D488-4550-A153-CEA71C8F3872}" type="parTrans" cxnId="{5988B0DE-FE39-4D4E-9DE3-C1D2A6B592C4}">
      <dgm:prSet/>
      <dgm:spPr/>
      <dgm:t>
        <a:bodyPr/>
        <a:lstStyle/>
        <a:p>
          <a:endParaRPr lang="es-VE" sz="3200">
            <a:latin typeface="Century Gothic" pitchFamily="34" charset="0"/>
          </a:endParaRPr>
        </a:p>
      </dgm:t>
    </dgm:pt>
    <dgm:pt modelId="{E6138049-7C45-4029-8228-B11429ED598E}" type="sibTrans" cxnId="{5988B0DE-FE39-4D4E-9DE3-C1D2A6B592C4}">
      <dgm:prSet/>
      <dgm:spPr/>
      <dgm:t>
        <a:bodyPr/>
        <a:lstStyle/>
        <a:p>
          <a:endParaRPr lang="es-VE" sz="3200">
            <a:latin typeface="Century Gothic" pitchFamily="34" charset="0"/>
          </a:endParaRPr>
        </a:p>
      </dgm:t>
    </dgm:pt>
    <dgm:pt modelId="{D627C0D1-6C1B-4DE7-AD4C-ACA94BAE4A68}">
      <dgm:prSet phldrT="[Texto]" custT="1"/>
      <dgm:spPr/>
      <dgm:t>
        <a:bodyPr/>
        <a:lstStyle/>
        <a:p>
          <a:r>
            <a:rPr lang="es-VE" sz="2400" dirty="0" smtClean="0">
              <a:latin typeface="Century Gothic" pitchFamily="34" charset="0"/>
            </a:rPr>
            <a:t>Concepciones erróneas</a:t>
          </a:r>
          <a:endParaRPr lang="es-VE" sz="2400" dirty="0">
            <a:latin typeface="Century Gothic" pitchFamily="34" charset="0"/>
          </a:endParaRPr>
        </a:p>
      </dgm:t>
    </dgm:pt>
    <dgm:pt modelId="{FC4D38AC-8796-4789-98C9-73A430D67909}" type="parTrans" cxnId="{7125CF70-478D-48E0-B627-AD9577ABCD84}">
      <dgm:prSet/>
      <dgm:spPr/>
      <dgm:t>
        <a:bodyPr/>
        <a:lstStyle/>
        <a:p>
          <a:endParaRPr lang="es-VE" sz="3200">
            <a:latin typeface="Century Gothic" pitchFamily="34" charset="0"/>
          </a:endParaRPr>
        </a:p>
      </dgm:t>
    </dgm:pt>
    <dgm:pt modelId="{D1EA9A83-7C66-4296-AD86-A15ACCBA9A26}" type="sibTrans" cxnId="{7125CF70-478D-48E0-B627-AD9577ABCD84}">
      <dgm:prSet/>
      <dgm:spPr/>
      <dgm:t>
        <a:bodyPr/>
        <a:lstStyle/>
        <a:p>
          <a:endParaRPr lang="es-VE" sz="3200">
            <a:latin typeface="Century Gothic" pitchFamily="34" charset="0"/>
          </a:endParaRPr>
        </a:p>
      </dgm:t>
    </dgm:pt>
    <dgm:pt modelId="{4D6A408D-5D73-45F8-803A-6C0B74E1FF0A}">
      <dgm:prSet phldrT="[Texto]" custT="1"/>
      <dgm:spPr/>
      <dgm:t>
        <a:bodyPr/>
        <a:lstStyle/>
        <a:p>
          <a:r>
            <a:rPr lang="es-VE" sz="4000" dirty="0" smtClean="0">
              <a:latin typeface="Century Gothic" pitchFamily="34" charset="0"/>
            </a:rPr>
            <a:t>Conflictos</a:t>
          </a:r>
          <a:endParaRPr lang="es-VE" sz="4000" dirty="0">
            <a:latin typeface="Century Gothic" pitchFamily="34" charset="0"/>
          </a:endParaRPr>
        </a:p>
      </dgm:t>
    </dgm:pt>
    <dgm:pt modelId="{43635C9B-B21C-410E-909F-9B7CF59D6A37}" type="parTrans" cxnId="{D8A884F6-16B7-45A2-9DB6-9BCECB1BF5EC}">
      <dgm:prSet/>
      <dgm:spPr/>
      <dgm:t>
        <a:bodyPr/>
        <a:lstStyle/>
        <a:p>
          <a:endParaRPr lang="es-VE" sz="3200">
            <a:latin typeface="Century Gothic" pitchFamily="34" charset="0"/>
          </a:endParaRPr>
        </a:p>
      </dgm:t>
    </dgm:pt>
    <dgm:pt modelId="{216C9530-6119-4C81-B2EC-72F5F304EC2B}" type="sibTrans" cxnId="{D8A884F6-16B7-45A2-9DB6-9BCECB1BF5EC}">
      <dgm:prSet/>
      <dgm:spPr/>
      <dgm:t>
        <a:bodyPr/>
        <a:lstStyle/>
        <a:p>
          <a:endParaRPr lang="es-VE" sz="3200">
            <a:latin typeface="Century Gothic" pitchFamily="34" charset="0"/>
          </a:endParaRPr>
        </a:p>
      </dgm:t>
    </dgm:pt>
    <dgm:pt modelId="{EAFB410A-293F-400B-A973-D47A963042DB}">
      <dgm:prSet phldrT="[Texto]" custT="1"/>
      <dgm:spPr>
        <a:solidFill>
          <a:schemeClr val="accent2">
            <a:lumMod val="20000"/>
            <a:lumOff val="80000"/>
            <a:alpha val="29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VE" sz="3200" dirty="0" smtClean="0">
              <a:latin typeface="Century Gothic" pitchFamily="34" charset="0"/>
            </a:rPr>
            <a:t>Cambio conceptual /reaprendizaje</a:t>
          </a:r>
          <a:endParaRPr lang="es-VE" sz="3200" dirty="0">
            <a:latin typeface="Century Gothic" pitchFamily="34" charset="0"/>
          </a:endParaRPr>
        </a:p>
      </dgm:t>
    </dgm:pt>
    <dgm:pt modelId="{C6E5DF8A-0D7A-4461-99E8-173FFCC27790}" type="parTrans" cxnId="{97A1C691-5BF5-4762-9845-55292DE6DE10}">
      <dgm:prSet/>
      <dgm:spPr/>
      <dgm:t>
        <a:bodyPr/>
        <a:lstStyle/>
        <a:p>
          <a:endParaRPr lang="es-VE" sz="3200">
            <a:latin typeface="Century Gothic" pitchFamily="34" charset="0"/>
          </a:endParaRPr>
        </a:p>
      </dgm:t>
    </dgm:pt>
    <dgm:pt modelId="{419BA33B-F29D-47F8-9F15-C925BD3586EC}" type="sibTrans" cxnId="{97A1C691-5BF5-4762-9845-55292DE6DE10}">
      <dgm:prSet/>
      <dgm:spPr/>
      <dgm:t>
        <a:bodyPr/>
        <a:lstStyle/>
        <a:p>
          <a:endParaRPr lang="es-VE" sz="3200">
            <a:latin typeface="Century Gothic" pitchFamily="34" charset="0"/>
          </a:endParaRPr>
        </a:p>
      </dgm:t>
    </dgm:pt>
    <dgm:pt modelId="{700BC0E6-B7FD-4042-92D8-048A10631E7E}" type="pres">
      <dgm:prSet presAssocID="{EBAFE672-DF12-4BA0-9BF9-D51B28A83D9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BAD4156B-11B3-4002-BDFD-7EC3756E58DA}" type="pres">
      <dgm:prSet presAssocID="{EBAFE672-DF12-4BA0-9BF9-D51B28A83D9B}" presName="ellipse" presStyleLbl="trBgShp" presStyleIdx="0" presStyleCnt="1"/>
      <dgm:spPr/>
    </dgm:pt>
    <dgm:pt modelId="{AF6B29FE-B02D-44E9-AC84-9B686A16351F}" type="pres">
      <dgm:prSet presAssocID="{EBAFE672-DF12-4BA0-9BF9-D51B28A83D9B}" presName="arrow1" presStyleLbl="fgShp" presStyleIdx="0" presStyleCnt="1" custScaleX="84395" custScaleY="73861" custLinFactNeighborX="0" custLinFactNeighborY="-1405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5818663F-7434-47C0-9963-AC092E40E235}" type="pres">
      <dgm:prSet presAssocID="{EBAFE672-DF12-4BA0-9BF9-D51B28A83D9B}" presName="rectangle" presStyleLbl="revTx" presStyleIdx="0" presStyleCnt="1" custLinFactNeighborX="1649" custLinFactNeighborY="3263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912EE72-4A6F-42A2-8897-7B5CE1ABF276}" type="pres">
      <dgm:prSet presAssocID="{D627C0D1-6C1B-4DE7-AD4C-ACA94BAE4A68}" presName="item1" presStyleLbl="node1" presStyleIdx="0" presStyleCnt="3" custScaleX="197913" custLinFactNeighborX="-20889" custLinFactNeighborY="-1228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248BC57-25F5-44CB-88E0-05B114A08CCB}" type="pres">
      <dgm:prSet presAssocID="{4D6A408D-5D73-45F8-803A-6C0B74E1FF0A}" presName="item2" presStyleLbl="node1" presStyleIdx="1" presStyleCnt="3" custScaleX="174723" custLinFactNeighborX="-39072" custLinFactNeighborY="-2322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6588115-2AD3-47FF-948D-4F82197AE5F6}" type="pres">
      <dgm:prSet presAssocID="{EAFB410A-293F-400B-A973-D47A963042DB}" presName="item3" presStyleLbl="node1" presStyleIdx="2" presStyleCnt="3" custScaleX="222538" custScaleY="107814" custLinFactNeighborX="42808" custLinFactNeighborY="486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93B2A9C-6351-4CD1-9FD2-B4E6BA613D1E}" type="pres">
      <dgm:prSet presAssocID="{EBAFE672-DF12-4BA0-9BF9-D51B28A83D9B}" presName="funnel" presStyleLbl="trAlignAcc1" presStyleIdx="0" presStyleCnt="1" custScaleX="135635" custLinFactNeighborX="0" custLinFactNeighborY="2247"/>
      <dgm:spPr/>
    </dgm:pt>
  </dgm:ptLst>
  <dgm:cxnLst>
    <dgm:cxn modelId="{7125CF70-478D-48E0-B627-AD9577ABCD84}" srcId="{EBAFE672-DF12-4BA0-9BF9-D51B28A83D9B}" destId="{D627C0D1-6C1B-4DE7-AD4C-ACA94BAE4A68}" srcOrd="1" destOrd="0" parTransId="{FC4D38AC-8796-4789-98C9-73A430D67909}" sibTransId="{D1EA9A83-7C66-4296-AD86-A15ACCBA9A26}"/>
    <dgm:cxn modelId="{0BF31B26-0F4C-433F-B1A7-C540FA01FD24}" type="presOf" srcId="{4D6A408D-5D73-45F8-803A-6C0B74E1FF0A}" destId="{E912EE72-4A6F-42A2-8897-7B5CE1ABF276}" srcOrd="0" destOrd="0" presId="urn:microsoft.com/office/officeart/2005/8/layout/funnel1"/>
    <dgm:cxn modelId="{D8A884F6-16B7-45A2-9DB6-9BCECB1BF5EC}" srcId="{EBAFE672-DF12-4BA0-9BF9-D51B28A83D9B}" destId="{4D6A408D-5D73-45F8-803A-6C0B74E1FF0A}" srcOrd="2" destOrd="0" parTransId="{43635C9B-B21C-410E-909F-9B7CF59D6A37}" sibTransId="{216C9530-6119-4C81-B2EC-72F5F304EC2B}"/>
    <dgm:cxn modelId="{5988B0DE-FE39-4D4E-9DE3-C1D2A6B592C4}" srcId="{EBAFE672-DF12-4BA0-9BF9-D51B28A83D9B}" destId="{8500D6AA-50FF-4E89-8491-09E36B95E519}" srcOrd="0" destOrd="0" parTransId="{487FB3DD-D488-4550-A153-CEA71C8F3872}" sibTransId="{E6138049-7C45-4029-8228-B11429ED598E}"/>
    <dgm:cxn modelId="{E214B598-E951-408A-941B-C7D56561BC00}" type="presOf" srcId="{8500D6AA-50FF-4E89-8491-09E36B95E519}" destId="{A6588115-2AD3-47FF-948D-4F82197AE5F6}" srcOrd="0" destOrd="0" presId="urn:microsoft.com/office/officeart/2005/8/layout/funnel1"/>
    <dgm:cxn modelId="{97A1C691-5BF5-4762-9845-55292DE6DE10}" srcId="{EBAFE672-DF12-4BA0-9BF9-D51B28A83D9B}" destId="{EAFB410A-293F-400B-A973-D47A963042DB}" srcOrd="3" destOrd="0" parTransId="{C6E5DF8A-0D7A-4461-99E8-173FFCC27790}" sibTransId="{419BA33B-F29D-47F8-9F15-C925BD3586EC}"/>
    <dgm:cxn modelId="{77C7B78A-898E-47CC-929D-F6CC206D8A34}" type="presOf" srcId="{EBAFE672-DF12-4BA0-9BF9-D51B28A83D9B}" destId="{700BC0E6-B7FD-4042-92D8-048A10631E7E}" srcOrd="0" destOrd="0" presId="urn:microsoft.com/office/officeart/2005/8/layout/funnel1"/>
    <dgm:cxn modelId="{4BCF04B5-BB86-4A3E-B6B2-C6BC809B848D}" type="presOf" srcId="{EAFB410A-293F-400B-A973-D47A963042DB}" destId="{5818663F-7434-47C0-9963-AC092E40E235}" srcOrd="0" destOrd="0" presId="urn:microsoft.com/office/officeart/2005/8/layout/funnel1"/>
    <dgm:cxn modelId="{9CBA1C03-CD27-4D39-AC56-4B9336CA160A}" type="presOf" srcId="{D627C0D1-6C1B-4DE7-AD4C-ACA94BAE4A68}" destId="{8248BC57-25F5-44CB-88E0-05B114A08CCB}" srcOrd="0" destOrd="0" presId="urn:microsoft.com/office/officeart/2005/8/layout/funnel1"/>
    <dgm:cxn modelId="{8C9F4CB7-46EA-4CA2-9803-43A15EA3F089}" type="presParOf" srcId="{700BC0E6-B7FD-4042-92D8-048A10631E7E}" destId="{BAD4156B-11B3-4002-BDFD-7EC3756E58DA}" srcOrd="0" destOrd="0" presId="urn:microsoft.com/office/officeart/2005/8/layout/funnel1"/>
    <dgm:cxn modelId="{D23DA4AC-CDE1-4239-B3A6-A4257E8254A0}" type="presParOf" srcId="{700BC0E6-B7FD-4042-92D8-048A10631E7E}" destId="{AF6B29FE-B02D-44E9-AC84-9B686A16351F}" srcOrd="1" destOrd="0" presId="urn:microsoft.com/office/officeart/2005/8/layout/funnel1"/>
    <dgm:cxn modelId="{6308E0A4-039B-475D-A79A-E60CCCB703A8}" type="presParOf" srcId="{700BC0E6-B7FD-4042-92D8-048A10631E7E}" destId="{5818663F-7434-47C0-9963-AC092E40E235}" srcOrd="2" destOrd="0" presId="urn:microsoft.com/office/officeart/2005/8/layout/funnel1"/>
    <dgm:cxn modelId="{096ECA7F-0C74-411E-8DC2-68EAB962F106}" type="presParOf" srcId="{700BC0E6-B7FD-4042-92D8-048A10631E7E}" destId="{E912EE72-4A6F-42A2-8897-7B5CE1ABF276}" srcOrd="3" destOrd="0" presId="urn:microsoft.com/office/officeart/2005/8/layout/funnel1"/>
    <dgm:cxn modelId="{C3B13D4F-DA9C-446B-A699-AD215835C4CB}" type="presParOf" srcId="{700BC0E6-B7FD-4042-92D8-048A10631E7E}" destId="{8248BC57-25F5-44CB-88E0-05B114A08CCB}" srcOrd="4" destOrd="0" presId="urn:microsoft.com/office/officeart/2005/8/layout/funnel1"/>
    <dgm:cxn modelId="{FA06067A-6EEA-43F3-9C75-D8CA0B989FA4}" type="presParOf" srcId="{700BC0E6-B7FD-4042-92D8-048A10631E7E}" destId="{A6588115-2AD3-47FF-948D-4F82197AE5F6}" srcOrd="5" destOrd="0" presId="urn:microsoft.com/office/officeart/2005/8/layout/funnel1"/>
    <dgm:cxn modelId="{558367C0-3220-4277-948F-FFC2F806979A}" type="presParOf" srcId="{700BC0E6-B7FD-4042-92D8-048A10631E7E}" destId="{093B2A9C-6351-4CD1-9FD2-B4E6BA613D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920F5-DDDF-4821-9835-355865427DDD}" type="doc">
      <dgm:prSet loTypeId="urn:microsoft.com/office/officeart/2005/8/layout/cycle3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7226A2E9-E7B9-4586-99EC-4F5A0413391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VE" sz="4400" dirty="0"/>
        </a:p>
      </dgm:t>
    </dgm:pt>
    <dgm:pt modelId="{504312EA-FBBE-4725-AEAC-8D0470EFEC40}" type="parTrans" cxnId="{67738ACD-F325-4FBA-9F2E-9E2F77E5A510}">
      <dgm:prSet/>
      <dgm:spPr/>
      <dgm:t>
        <a:bodyPr/>
        <a:lstStyle/>
        <a:p>
          <a:endParaRPr lang="es-VE" sz="1600"/>
        </a:p>
      </dgm:t>
    </dgm:pt>
    <dgm:pt modelId="{81AD03DC-C2E4-4B3F-8343-393D9FAEFE6D}" type="sibTrans" cxnId="{67738ACD-F325-4FBA-9F2E-9E2F77E5A510}">
      <dgm:prSet/>
      <dgm:spPr>
        <a:solidFill>
          <a:srgbClr val="FF0000"/>
        </a:solidFill>
        <a:ln w="34925">
          <a:solidFill>
            <a:srgbClr val="FF0000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z="-190500" extrusionH="38100" prstMaterial="clear">
          <a:bevelT w="260350" h="50800" prst="softRound"/>
          <a:bevelB prst="softRound"/>
        </a:sp3d>
      </dgm:spPr>
      <dgm:t>
        <a:bodyPr/>
        <a:lstStyle/>
        <a:p>
          <a:endParaRPr lang="es-VE" sz="1600"/>
        </a:p>
      </dgm:t>
    </dgm:pt>
    <dgm:pt modelId="{468B51E5-6DA9-43E4-99E1-4A6EC96F5916}">
      <dgm:prSet phldrT="[Texto]" custT="1"/>
      <dgm:spPr/>
      <dgm:t>
        <a:bodyPr/>
        <a:lstStyle/>
        <a:p>
          <a:r>
            <a:rPr lang="es-VE" sz="4400" dirty="0" smtClean="0"/>
            <a:t>Cognición </a:t>
          </a:r>
          <a:endParaRPr lang="es-VE" sz="4400" dirty="0"/>
        </a:p>
      </dgm:t>
    </dgm:pt>
    <dgm:pt modelId="{2973D8C7-E3B1-47FA-9050-A2853BB16C6A}" type="parTrans" cxnId="{3201241F-B03B-4C5B-BA83-1D22361B5770}">
      <dgm:prSet/>
      <dgm:spPr/>
      <dgm:t>
        <a:bodyPr/>
        <a:lstStyle/>
        <a:p>
          <a:endParaRPr lang="es-VE" sz="1600"/>
        </a:p>
      </dgm:t>
    </dgm:pt>
    <dgm:pt modelId="{CCE91156-4802-4784-B6E1-875A05199C07}" type="sibTrans" cxnId="{3201241F-B03B-4C5B-BA83-1D22361B5770}">
      <dgm:prSet/>
      <dgm:spPr/>
      <dgm:t>
        <a:bodyPr/>
        <a:lstStyle/>
        <a:p>
          <a:endParaRPr lang="es-VE" sz="1600"/>
        </a:p>
      </dgm:t>
    </dgm:pt>
    <dgm:pt modelId="{81072942-2113-4C78-A3CB-C736EACDCA93}">
      <dgm:prSet phldrT="[Texto]" custT="1"/>
      <dgm:spPr/>
      <dgm:t>
        <a:bodyPr/>
        <a:lstStyle/>
        <a:p>
          <a:r>
            <a:rPr lang="es-VE" sz="3600" dirty="0" smtClean="0"/>
            <a:t>Aprendizaje</a:t>
          </a:r>
          <a:endParaRPr lang="es-VE" sz="4000" dirty="0"/>
        </a:p>
      </dgm:t>
    </dgm:pt>
    <dgm:pt modelId="{C2652E29-B0A0-4D95-A2ED-E448AD47BDC7}" type="sibTrans" cxnId="{6F619031-A90E-451C-B598-8FD18C19098F}">
      <dgm:prSet/>
      <dgm:spPr/>
      <dgm:t>
        <a:bodyPr/>
        <a:lstStyle/>
        <a:p>
          <a:endParaRPr lang="es-VE" sz="1600"/>
        </a:p>
      </dgm:t>
    </dgm:pt>
    <dgm:pt modelId="{2A658D46-38E3-4862-9956-212E10052682}" type="parTrans" cxnId="{6F619031-A90E-451C-B598-8FD18C19098F}">
      <dgm:prSet/>
      <dgm:spPr/>
      <dgm:t>
        <a:bodyPr/>
        <a:lstStyle/>
        <a:p>
          <a:endParaRPr lang="es-VE" sz="1600"/>
        </a:p>
      </dgm:t>
    </dgm:pt>
    <dgm:pt modelId="{162D1A87-B2C7-438B-AB3A-1FE4B94288E5}" type="pres">
      <dgm:prSet presAssocID="{949920F5-DDDF-4821-9835-355865427D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65BAA97-2651-4401-AE0E-E1088911FBBB}" type="pres">
      <dgm:prSet presAssocID="{949920F5-DDDF-4821-9835-355865427DDD}" presName="cycle" presStyleCnt="0"/>
      <dgm:spPr/>
    </dgm:pt>
    <dgm:pt modelId="{C6B0590C-D234-4F15-A1C6-CBD161CEC470}" type="pres">
      <dgm:prSet presAssocID="{7226A2E9-E7B9-4586-99EC-4F5A0413391E}" presName="nodeFirstNode" presStyleLbl="node1" presStyleIdx="0" presStyleCnt="3" custRadScaleRad="103289" custRadScaleInc="134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E7906C5-B3E7-4502-9BAA-13A29245D537}" type="pres">
      <dgm:prSet presAssocID="{81AD03DC-C2E4-4B3F-8343-393D9FAEFE6D}" presName="sibTransFirstNode" presStyleLbl="bgShp" presStyleIdx="0" presStyleCnt="1" custLinFactNeighborX="3523" custLinFactNeighborY="530"/>
      <dgm:spPr/>
      <dgm:t>
        <a:bodyPr/>
        <a:lstStyle/>
        <a:p>
          <a:endParaRPr lang="es-VE"/>
        </a:p>
      </dgm:t>
    </dgm:pt>
    <dgm:pt modelId="{EEFD233A-3AFD-4F04-A1A1-897A638D4594}" type="pres">
      <dgm:prSet presAssocID="{81072942-2113-4C78-A3CB-C736EACDCA93}" presName="nodeFollowingNodes" presStyleLbl="node1" presStyleIdx="1" presStyleCnt="3" custAng="20028326" custScaleX="58316" custScaleY="51418" custRadScaleRad="129532" custRadScaleInc="-4800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7FDABAB-FC3B-44C9-8CD2-0167C6674424}" type="pres">
      <dgm:prSet presAssocID="{468B51E5-6DA9-43E4-99E1-4A6EC96F5916}" presName="nodeFollowingNodes" presStyleLbl="node1" presStyleIdx="2" presStyleCnt="3" custScaleX="58558" custScaleY="57890" custRadScaleRad="96289" custRadScaleInc="1414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F9F6D091-0996-4F7E-A236-AAD644106DE9}" type="presOf" srcId="{949920F5-DDDF-4821-9835-355865427DDD}" destId="{162D1A87-B2C7-438B-AB3A-1FE4B94288E5}" srcOrd="0" destOrd="0" presId="urn:microsoft.com/office/officeart/2005/8/layout/cycle3"/>
    <dgm:cxn modelId="{3201241F-B03B-4C5B-BA83-1D22361B5770}" srcId="{949920F5-DDDF-4821-9835-355865427DDD}" destId="{468B51E5-6DA9-43E4-99E1-4A6EC96F5916}" srcOrd="2" destOrd="0" parTransId="{2973D8C7-E3B1-47FA-9050-A2853BB16C6A}" sibTransId="{CCE91156-4802-4784-B6E1-875A05199C07}"/>
    <dgm:cxn modelId="{6F619031-A90E-451C-B598-8FD18C19098F}" srcId="{949920F5-DDDF-4821-9835-355865427DDD}" destId="{81072942-2113-4C78-A3CB-C736EACDCA93}" srcOrd="1" destOrd="0" parTransId="{2A658D46-38E3-4862-9956-212E10052682}" sibTransId="{C2652E29-B0A0-4D95-A2ED-E448AD47BDC7}"/>
    <dgm:cxn modelId="{59A98C20-567F-4E53-9E5D-9759DBFBA7D5}" type="presOf" srcId="{7226A2E9-E7B9-4586-99EC-4F5A0413391E}" destId="{C6B0590C-D234-4F15-A1C6-CBD161CEC470}" srcOrd="0" destOrd="0" presId="urn:microsoft.com/office/officeart/2005/8/layout/cycle3"/>
    <dgm:cxn modelId="{01A91074-3C04-4ED0-8C7B-BF49C5E62203}" type="presOf" srcId="{81AD03DC-C2E4-4B3F-8343-393D9FAEFE6D}" destId="{2E7906C5-B3E7-4502-9BAA-13A29245D537}" srcOrd="0" destOrd="0" presId="urn:microsoft.com/office/officeart/2005/8/layout/cycle3"/>
    <dgm:cxn modelId="{5D1D0AC6-B69C-41A8-B088-63B96EDF80CE}" type="presOf" srcId="{81072942-2113-4C78-A3CB-C736EACDCA93}" destId="{EEFD233A-3AFD-4F04-A1A1-897A638D4594}" srcOrd="0" destOrd="0" presId="urn:microsoft.com/office/officeart/2005/8/layout/cycle3"/>
    <dgm:cxn modelId="{67738ACD-F325-4FBA-9F2E-9E2F77E5A510}" srcId="{949920F5-DDDF-4821-9835-355865427DDD}" destId="{7226A2E9-E7B9-4586-99EC-4F5A0413391E}" srcOrd="0" destOrd="0" parTransId="{504312EA-FBBE-4725-AEAC-8D0470EFEC40}" sibTransId="{81AD03DC-C2E4-4B3F-8343-393D9FAEFE6D}"/>
    <dgm:cxn modelId="{55BC9B92-54EF-44E9-B5C5-4DFD566D03DA}" type="presOf" srcId="{468B51E5-6DA9-43E4-99E1-4A6EC96F5916}" destId="{D7FDABAB-FC3B-44C9-8CD2-0167C6674424}" srcOrd="0" destOrd="0" presId="urn:microsoft.com/office/officeart/2005/8/layout/cycle3"/>
    <dgm:cxn modelId="{256B424A-C26F-4156-B405-B4900705FA5C}" type="presParOf" srcId="{162D1A87-B2C7-438B-AB3A-1FE4B94288E5}" destId="{F65BAA97-2651-4401-AE0E-E1088911FBBB}" srcOrd="0" destOrd="0" presId="urn:microsoft.com/office/officeart/2005/8/layout/cycle3"/>
    <dgm:cxn modelId="{20A7B87E-4C63-4FB9-9D5B-AAD5AFE52FDA}" type="presParOf" srcId="{F65BAA97-2651-4401-AE0E-E1088911FBBB}" destId="{C6B0590C-D234-4F15-A1C6-CBD161CEC470}" srcOrd="0" destOrd="0" presId="urn:microsoft.com/office/officeart/2005/8/layout/cycle3"/>
    <dgm:cxn modelId="{FCF255A4-22FA-49AD-ACB5-7B5B4E80E95C}" type="presParOf" srcId="{F65BAA97-2651-4401-AE0E-E1088911FBBB}" destId="{2E7906C5-B3E7-4502-9BAA-13A29245D537}" srcOrd="1" destOrd="0" presId="urn:microsoft.com/office/officeart/2005/8/layout/cycle3"/>
    <dgm:cxn modelId="{C1653B26-F1A4-4568-917B-E07C31A534C9}" type="presParOf" srcId="{F65BAA97-2651-4401-AE0E-E1088911FBBB}" destId="{EEFD233A-3AFD-4F04-A1A1-897A638D4594}" srcOrd="2" destOrd="0" presId="urn:microsoft.com/office/officeart/2005/8/layout/cycle3"/>
    <dgm:cxn modelId="{014F5582-B001-49E3-AA9F-A0C44BD23EFD}" type="presParOf" srcId="{F65BAA97-2651-4401-AE0E-E1088911FBBB}" destId="{D7FDABAB-FC3B-44C9-8CD2-0167C667442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A1738C-60E6-49A8-B28C-262296FCB7A0}">
      <dsp:nvSpPr>
        <dsp:cNvPr id="0" name=""/>
        <dsp:cNvSpPr/>
      </dsp:nvSpPr>
      <dsp:spPr>
        <a:xfrm>
          <a:off x="3652401" y="1383"/>
          <a:ext cx="3208364" cy="1604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100" kern="1200" dirty="0" smtClean="0"/>
            <a:t>Incongruencia / Discrepancia </a:t>
          </a:r>
          <a:endParaRPr lang="es-VE" sz="3100" kern="1200" dirty="0"/>
        </a:p>
      </dsp:txBody>
      <dsp:txXfrm>
        <a:off x="3652401" y="1383"/>
        <a:ext cx="3208364" cy="1604182"/>
      </dsp:txXfrm>
    </dsp:sp>
    <dsp:sp modelId="{E94F1668-EF5E-42C4-A049-71D89E4C6163}">
      <dsp:nvSpPr>
        <dsp:cNvPr id="0" name=""/>
        <dsp:cNvSpPr/>
      </dsp:nvSpPr>
      <dsp:spPr>
        <a:xfrm rot="3257485" flipH="1" flipV="1">
          <a:off x="9288035" y="2800891"/>
          <a:ext cx="186943" cy="4564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900" kern="1200"/>
        </a:p>
      </dsp:txBody>
      <dsp:txXfrm rot="3257485" flipH="1" flipV="1">
        <a:off x="9288035" y="2800891"/>
        <a:ext cx="186943" cy="456425"/>
      </dsp:txXfrm>
    </dsp:sp>
    <dsp:sp modelId="{E7D143EF-4A84-4231-9609-3EF327AECE7F}">
      <dsp:nvSpPr>
        <dsp:cNvPr id="0" name=""/>
        <dsp:cNvSpPr/>
      </dsp:nvSpPr>
      <dsp:spPr>
        <a:xfrm>
          <a:off x="6949624" y="4588505"/>
          <a:ext cx="3208364" cy="1604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100" kern="1200" dirty="0" smtClean="0"/>
            <a:t>Concepciones</a:t>
          </a:r>
          <a:endParaRPr lang="es-VE" sz="3100" kern="1200" dirty="0"/>
        </a:p>
      </dsp:txBody>
      <dsp:txXfrm>
        <a:off x="6949624" y="4588505"/>
        <a:ext cx="3208364" cy="1604182"/>
      </dsp:txXfrm>
    </dsp:sp>
    <dsp:sp modelId="{7B2F17AF-19B8-4888-8928-DC03C517F1A8}">
      <dsp:nvSpPr>
        <dsp:cNvPr id="0" name=""/>
        <dsp:cNvSpPr/>
      </dsp:nvSpPr>
      <dsp:spPr>
        <a:xfrm rot="10790714" flipV="1">
          <a:off x="5443766" y="5072833"/>
          <a:ext cx="424876" cy="1146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/>
        </a:p>
      </dsp:txBody>
      <dsp:txXfrm rot="10790714" flipV="1">
        <a:off x="5443766" y="5072833"/>
        <a:ext cx="424876" cy="114645"/>
      </dsp:txXfrm>
    </dsp:sp>
    <dsp:sp modelId="{754FDFB1-6D70-4994-B2B6-00545689DEF0}">
      <dsp:nvSpPr>
        <dsp:cNvPr id="0" name=""/>
        <dsp:cNvSpPr/>
      </dsp:nvSpPr>
      <dsp:spPr>
        <a:xfrm>
          <a:off x="418183" y="4570863"/>
          <a:ext cx="3208364" cy="1604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3100" kern="1200" dirty="0" smtClean="0"/>
            <a:t>nuevos conceptos o significados </a:t>
          </a:r>
          <a:endParaRPr lang="es-VE" sz="3100" kern="1200" dirty="0"/>
        </a:p>
      </dsp:txBody>
      <dsp:txXfrm>
        <a:off x="418183" y="4570863"/>
        <a:ext cx="3208364" cy="1604182"/>
      </dsp:txXfrm>
    </dsp:sp>
    <dsp:sp modelId="{D4CCF47B-5157-445B-8BE0-753D53139A2C}">
      <dsp:nvSpPr>
        <dsp:cNvPr id="0" name=""/>
        <dsp:cNvSpPr/>
      </dsp:nvSpPr>
      <dsp:spPr>
        <a:xfrm rot="18317422">
          <a:off x="2566462" y="2902757"/>
          <a:ext cx="309605" cy="561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400" kern="1200"/>
        </a:p>
      </dsp:txBody>
      <dsp:txXfrm rot="18317422">
        <a:off x="2566462" y="2902757"/>
        <a:ext cx="309605" cy="5614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80350" y="2236947"/>
            <a:ext cx="9977278" cy="15435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0697" y="4080510"/>
            <a:ext cx="821658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2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510032" y="288371"/>
            <a:ext cx="2641044" cy="61441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86899" y="288371"/>
            <a:ext cx="7727500" cy="61441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7220" y="4627246"/>
            <a:ext cx="9977278" cy="143017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27220" y="3052050"/>
            <a:ext cx="9977278" cy="157519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1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2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43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54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65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76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287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86899" y="1680211"/>
            <a:ext cx="5184272" cy="4752261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66804" y="1680211"/>
            <a:ext cx="5184272" cy="4752261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86899" y="1611869"/>
            <a:ext cx="5186311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096" indent="0">
              <a:buNone/>
              <a:defRPr sz="2400" b="1"/>
            </a:lvl2pPr>
            <a:lvl3pPr marL="1082192" indent="0">
              <a:buNone/>
              <a:defRPr sz="2100" b="1"/>
            </a:lvl3pPr>
            <a:lvl4pPr marL="1623289" indent="0">
              <a:buNone/>
              <a:defRPr sz="1900" b="1"/>
            </a:lvl4pPr>
            <a:lvl5pPr marL="2164385" indent="0">
              <a:buNone/>
              <a:defRPr sz="1900" b="1"/>
            </a:lvl5pPr>
            <a:lvl6pPr marL="2705481" indent="0">
              <a:buNone/>
              <a:defRPr sz="1900" b="1"/>
            </a:lvl6pPr>
            <a:lvl7pPr marL="3246577" indent="0">
              <a:buNone/>
              <a:defRPr sz="1900" b="1"/>
            </a:lvl7pPr>
            <a:lvl8pPr marL="3787673" indent="0">
              <a:buNone/>
              <a:defRPr sz="1900" b="1"/>
            </a:lvl8pPr>
            <a:lvl9pPr marL="4328770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6899" y="2283620"/>
            <a:ext cx="5186311" cy="41488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962730" y="1611869"/>
            <a:ext cx="5188348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096" indent="0">
              <a:buNone/>
              <a:defRPr sz="2400" b="1"/>
            </a:lvl2pPr>
            <a:lvl3pPr marL="1082192" indent="0">
              <a:buNone/>
              <a:defRPr sz="2100" b="1"/>
            </a:lvl3pPr>
            <a:lvl4pPr marL="1623289" indent="0">
              <a:buNone/>
              <a:defRPr sz="1900" b="1"/>
            </a:lvl4pPr>
            <a:lvl5pPr marL="2164385" indent="0">
              <a:buNone/>
              <a:defRPr sz="1900" b="1"/>
            </a:lvl5pPr>
            <a:lvl6pPr marL="2705481" indent="0">
              <a:buNone/>
              <a:defRPr sz="1900" b="1"/>
            </a:lvl6pPr>
            <a:lvl7pPr marL="3246577" indent="0">
              <a:buNone/>
              <a:defRPr sz="1900" b="1"/>
            </a:lvl7pPr>
            <a:lvl8pPr marL="3787673" indent="0">
              <a:buNone/>
              <a:defRPr sz="1900" b="1"/>
            </a:lvl8pPr>
            <a:lvl9pPr marL="4328770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962730" y="2283620"/>
            <a:ext cx="5188348" cy="41488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6900" y="286702"/>
            <a:ext cx="3861713" cy="122015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89221" y="286704"/>
            <a:ext cx="6561855" cy="614576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86900" y="1506855"/>
            <a:ext cx="3861713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41096" indent="0">
              <a:buNone/>
              <a:defRPr sz="1500"/>
            </a:lvl2pPr>
            <a:lvl3pPr marL="1082192" indent="0">
              <a:buNone/>
              <a:defRPr sz="1200"/>
            </a:lvl3pPr>
            <a:lvl4pPr marL="1623289" indent="0">
              <a:buNone/>
              <a:defRPr sz="1100"/>
            </a:lvl4pPr>
            <a:lvl5pPr marL="2164385" indent="0">
              <a:buNone/>
              <a:defRPr sz="1100"/>
            </a:lvl5pPr>
            <a:lvl6pPr marL="2705481" indent="0">
              <a:buNone/>
              <a:defRPr sz="1100"/>
            </a:lvl6pPr>
            <a:lvl7pPr marL="3246577" indent="0">
              <a:buNone/>
              <a:defRPr sz="1100"/>
            </a:lvl7pPr>
            <a:lvl8pPr marL="3787673" indent="0">
              <a:buNone/>
              <a:defRPr sz="1100"/>
            </a:lvl8pPr>
            <a:lvl9pPr marL="432877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00725" y="5040631"/>
            <a:ext cx="7042785" cy="5950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00725" y="643414"/>
            <a:ext cx="7042785" cy="4320540"/>
          </a:xfrm>
        </p:spPr>
        <p:txBody>
          <a:bodyPr/>
          <a:lstStyle>
            <a:lvl1pPr marL="0" indent="0">
              <a:buNone/>
              <a:defRPr sz="3800"/>
            </a:lvl1pPr>
            <a:lvl2pPr marL="541096" indent="0">
              <a:buNone/>
              <a:defRPr sz="3400"/>
            </a:lvl2pPr>
            <a:lvl3pPr marL="1082192" indent="0">
              <a:buNone/>
              <a:defRPr sz="2800"/>
            </a:lvl3pPr>
            <a:lvl4pPr marL="1623289" indent="0">
              <a:buNone/>
              <a:defRPr sz="2400"/>
            </a:lvl4pPr>
            <a:lvl5pPr marL="2164385" indent="0">
              <a:buNone/>
              <a:defRPr sz="2400"/>
            </a:lvl5pPr>
            <a:lvl6pPr marL="2705481" indent="0">
              <a:buNone/>
              <a:defRPr sz="2400"/>
            </a:lvl6pPr>
            <a:lvl7pPr marL="3246577" indent="0">
              <a:buNone/>
              <a:defRPr sz="2400"/>
            </a:lvl7pPr>
            <a:lvl8pPr marL="3787673" indent="0">
              <a:buNone/>
              <a:defRPr sz="2400"/>
            </a:lvl8pPr>
            <a:lvl9pPr marL="4328770" indent="0">
              <a:buNone/>
              <a:defRPr sz="24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00725" y="5635705"/>
            <a:ext cx="7042785" cy="845105"/>
          </a:xfrm>
        </p:spPr>
        <p:txBody>
          <a:bodyPr/>
          <a:lstStyle>
            <a:lvl1pPr marL="0" indent="0">
              <a:buNone/>
              <a:defRPr sz="1700"/>
            </a:lvl1pPr>
            <a:lvl2pPr marL="541096" indent="0">
              <a:buNone/>
              <a:defRPr sz="1500"/>
            </a:lvl2pPr>
            <a:lvl3pPr marL="1082192" indent="0">
              <a:buNone/>
              <a:defRPr sz="1200"/>
            </a:lvl3pPr>
            <a:lvl4pPr marL="1623289" indent="0">
              <a:buNone/>
              <a:defRPr sz="1100"/>
            </a:lvl4pPr>
            <a:lvl5pPr marL="2164385" indent="0">
              <a:buNone/>
              <a:defRPr sz="1100"/>
            </a:lvl5pPr>
            <a:lvl6pPr marL="2705481" indent="0">
              <a:buNone/>
              <a:defRPr sz="1100"/>
            </a:lvl6pPr>
            <a:lvl7pPr marL="3246577" indent="0">
              <a:buNone/>
              <a:defRPr sz="1100"/>
            </a:lvl7pPr>
            <a:lvl8pPr marL="3787673" indent="0">
              <a:buNone/>
              <a:defRPr sz="1100"/>
            </a:lvl8pPr>
            <a:lvl9pPr marL="432877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86899" y="288370"/>
            <a:ext cx="10564177" cy="1200150"/>
          </a:xfrm>
          <a:prstGeom prst="rect">
            <a:avLst/>
          </a:prstGeom>
        </p:spPr>
        <p:txBody>
          <a:bodyPr vert="horz" lIns="108219" tIns="54110" rIns="108219" bIns="5411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86899" y="1680211"/>
            <a:ext cx="10564177" cy="4752261"/>
          </a:xfrm>
          <a:prstGeom prst="rect">
            <a:avLst/>
          </a:prstGeom>
        </p:spPr>
        <p:txBody>
          <a:bodyPr vert="horz" lIns="108219" tIns="54110" rIns="108219" bIns="5411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86899" y="6674169"/>
            <a:ext cx="2738861" cy="383382"/>
          </a:xfrm>
          <a:prstGeom prst="rect">
            <a:avLst/>
          </a:prstGeom>
        </p:spPr>
        <p:txBody>
          <a:bodyPr vert="horz" lIns="108219" tIns="54110" rIns="108219" bIns="5411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671F3-1C39-440E-9375-ABE4D768AA49}" type="datetimeFigureOut">
              <a:rPr lang="es-VE" smtClean="0"/>
              <a:pPr/>
              <a:t>28/08/2016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010475" y="6674169"/>
            <a:ext cx="3717026" cy="383382"/>
          </a:xfrm>
          <a:prstGeom prst="rect">
            <a:avLst/>
          </a:prstGeom>
        </p:spPr>
        <p:txBody>
          <a:bodyPr vert="horz" lIns="108219" tIns="54110" rIns="108219" bIns="5411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2215" y="6674169"/>
            <a:ext cx="2738861" cy="383382"/>
          </a:xfrm>
          <a:prstGeom prst="rect">
            <a:avLst/>
          </a:prstGeom>
        </p:spPr>
        <p:txBody>
          <a:bodyPr vert="horz" lIns="108219" tIns="54110" rIns="108219" bIns="5411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5BA39-F49A-4177-A82B-FA96C5FC723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219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823" indent="-405823" algn="l" defTabSz="108219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282" indent="-338185" algn="l" defTabSz="1082192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52741" indent="-270548" algn="l" defTabSz="10821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3837" indent="-270548" algn="l" defTabSz="108219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933" indent="-270548" algn="l" defTabSz="108219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6029" indent="-270548" algn="l" defTabSz="10821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125" indent="-270548" algn="l" defTabSz="10821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8222" indent="-270548" algn="l" defTabSz="10821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99318" indent="-270548" algn="l" defTabSz="10821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1082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096" algn="l" defTabSz="1082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192" algn="l" defTabSz="1082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289" algn="l" defTabSz="1082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4385" algn="l" defTabSz="1082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5481" algn="l" defTabSz="1082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6577" algn="l" defTabSz="1082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7673" algn="l" defTabSz="1082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770" algn="l" defTabSz="10821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briceno@uc.edu.v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mailto:thairyb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/mbriceno@uc.edu.v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humb1.shutterstock.com/display_pic_with_logo/1489708/348439844/stock-photo-circle-of-autumn-leaves-on-old-grey-wood-seasonal-background-or-wallpaper-with-bright-vivid-colors-3484398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737975" cy="7405601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684411" y="2664346"/>
            <a:ext cx="10793339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s-VE" sz="3600" dirty="0" smtClean="0">
                <a:latin typeface="Century Gothic" pitchFamily="34" charset="0"/>
              </a:rPr>
              <a:t>El error es el talón de Aquiles del conocimiento.</a:t>
            </a:r>
          </a:p>
          <a:p>
            <a:pPr algn="r"/>
            <a:r>
              <a:rPr lang="es-VE" sz="3600" dirty="0" err="1" smtClean="0">
                <a:latin typeface="Century Gothic" pitchFamily="34" charset="0"/>
              </a:rPr>
              <a:t>Morin</a:t>
            </a:r>
            <a:r>
              <a:rPr lang="es-VE" sz="3600" dirty="0" smtClean="0">
                <a:latin typeface="Century Gothic" pitchFamily="34" charset="0"/>
              </a:rPr>
              <a:t> </a:t>
            </a:r>
            <a:endParaRPr lang="es-VE" sz="3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8587" y="360090"/>
            <a:ext cx="806489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VE" sz="2800" dirty="0" smtClean="0">
                <a:latin typeface="Century Gothic" pitchFamily="34" charset="0"/>
              </a:rPr>
              <a:t>Proceso racional  </a:t>
            </a:r>
            <a:r>
              <a:rPr lang="es-VE" sz="2400" dirty="0" smtClean="0">
                <a:latin typeface="Century Gothic" pitchFamily="34" charset="0"/>
              </a:rPr>
              <a:t>(</a:t>
            </a:r>
            <a:r>
              <a:rPr lang="es-VE" sz="2400" dirty="0" err="1" smtClean="0">
                <a:latin typeface="Century Gothic" pitchFamily="34" charset="0"/>
              </a:rPr>
              <a:t>Beauport</a:t>
            </a:r>
            <a:r>
              <a:rPr lang="es-VE" sz="2400" dirty="0" smtClean="0">
                <a:latin typeface="Century Gothic" pitchFamily="34" charset="0"/>
              </a:rPr>
              <a:t> y Díaz, 2008)</a:t>
            </a:r>
          </a:p>
        </p:txBody>
      </p:sp>
      <p:pic>
        <p:nvPicPr>
          <p:cNvPr id="25602" name="Picture 2" descr="http://thumb1.shutterstock.com/display_pic_with_logo/180313/222833398/stock-photo-inspiration-concept-crumpled-paper-light-bulb-metaphor-for-good-idea-2228333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68402"/>
            <a:ext cx="11737975" cy="42485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3 CuadroTexto"/>
          <p:cNvSpPr txBox="1"/>
          <p:nvPr/>
        </p:nvSpPr>
        <p:spPr>
          <a:xfrm>
            <a:off x="0" y="1080170"/>
            <a:ext cx="11737975" cy="2462213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VE" sz="2200" dirty="0" smtClean="0">
                <a:latin typeface="Century Gothic" pitchFamily="34" charset="0"/>
              </a:rPr>
              <a:t>Invita a hacer conexiones de tipo secuencia, lógicas y precisas, en </a:t>
            </a:r>
          </a:p>
          <a:p>
            <a:pPr algn="ctr"/>
            <a:r>
              <a:rPr lang="es-VE" sz="2200" dirty="0" smtClean="0">
                <a:latin typeface="Century Gothic" pitchFamily="34" charset="0"/>
              </a:rPr>
              <a:t>contraste con el proceso asociativo que nos estimula a hacer </a:t>
            </a:r>
          </a:p>
          <a:p>
            <a:pPr algn="ctr"/>
            <a:r>
              <a:rPr lang="es-VE" sz="2200" dirty="0" smtClean="0">
                <a:latin typeface="Century Gothic" pitchFamily="34" charset="0"/>
              </a:rPr>
              <a:t>conexiones más generales, de relación y aleatorias, detalladas hasta </a:t>
            </a:r>
          </a:p>
          <a:p>
            <a:pPr algn="ctr"/>
            <a:r>
              <a:rPr lang="es-VE" sz="2200" dirty="0" smtClean="0">
                <a:latin typeface="Century Gothic" pitchFamily="34" charset="0"/>
              </a:rPr>
              <a:t>llegar a una conclusión. </a:t>
            </a:r>
          </a:p>
          <a:p>
            <a:pPr algn="ctr"/>
            <a:r>
              <a:rPr lang="es-VE" sz="2200" dirty="0" smtClean="0">
                <a:latin typeface="Century Gothic" pitchFamily="34" charset="0"/>
              </a:rPr>
              <a:t>[Relación causa/efecto/cuestionamiento/reflexión/comprensión o entendimiento]</a:t>
            </a:r>
          </a:p>
          <a:p>
            <a:r>
              <a:rPr lang="es-VE" sz="1600" dirty="0" smtClean="0">
                <a:latin typeface="Century Gothic" pitchFamily="34" charset="0"/>
              </a:rPr>
              <a:t>(p45-46)</a:t>
            </a:r>
          </a:p>
          <a:p>
            <a:pPr algn="ctr"/>
            <a:endParaRPr lang="es-VE" sz="2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4451" y="1800250"/>
            <a:ext cx="10081120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VE" sz="4000" dirty="0" smtClean="0">
                <a:latin typeface="Century Gothic" pitchFamily="34" charset="0"/>
              </a:rPr>
              <a:t>“</a:t>
            </a:r>
            <a:r>
              <a:rPr lang="es-VE" sz="4000" b="1" dirty="0" smtClean="0">
                <a:latin typeface="Century Gothic" pitchFamily="34" charset="0"/>
              </a:rPr>
              <a:t>El </a:t>
            </a:r>
            <a:r>
              <a:rPr lang="es-VE" sz="4000" b="1" dirty="0">
                <a:latin typeface="Century Gothic" pitchFamily="34" charset="0"/>
              </a:rPr>
              <a:t>aprendizaje ocurre cuando alguien quiere aprender, no cuando alguien quiere enseñar” </a:t>
            </a:r>
            <a:endParaRPr lang="es-VE" sz="4000" b="1" dirty="0" smtClean="0">
              <a:latin typeface="Century Gothic" pitchFamily="34" charset="0"/>
            </a:endParaRPr>
          </a:p>
          <a:p>
            <a:pPr algn="r"/>
            <a:r>
              <a:rPr lang="es-VE" sz="4000" b="1" dirty="0" smtClean="0">
                <a:latin typeface="Century Gothic" pitchFamily="34" charset="0"/>
              </a:rPr>
              <a:t>Roger </a:t>
            </a:r>
            <a:r>
              <a:rPr lang="es-VE" sz="4000" b="1" dirty="0" err="1">
                <a:latin typeface="Century Gothic" pitchFamily="34" charset="0"/>
              </a:rPr>
              <a:t>Schank</a:t>
            </a:r>
            <a:r>
              <a:rPr lang="es-VE" sz="4000" dirty="0">
                <a:latin typeface="Century Gothic" pitchFamily="34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umb9.shutterstock.com/display_pic_with_logo/1881956/208429462/stock-vector-creative-concept-of-the-human-brain-vector-illustration-2084294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40210"/>
            <a:ext cx="4668393" cy="5544616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348707" y="1800250"/>
            <a:ext cx="8208912" cy="378565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s-VE" sz="2400" dirty="0" smtClean="0">
                <a:latin typeface="Century Gothic" pitchFamily="34" charset="0"/>
              </a:rPr>
              <a:t>Los doce procesos cognitivos que subyacen a todo el aprendizaje son:</a:t>
            </a:r>
          </a:p>
          <a:p>
            <a:endParaRPr lang="es-VE" sz="2400" dirty="0" smtClean="0">
              <a:latin typeface="Century Gothic" pitchFamily="34" charset="0"/>
            </a:endParaRPr>
          </a:p>
          <a:p>
            <a:r>
              <a:rPr lang="es-VE" sz="2400" dirty="0" smtClean="0">
                <a:latin typeface="Century Gothic" pitchFamily="34" charset="0"/>
              </a:rPr>
              <a:t>1. Procesos conscientes: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>
                <a:latin typeface="Century Gothic" pitchFamily="34" charset="0"/>
              </a:rPr>
              <a:t> Predicción: la determinación de lo que sucederá después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>
                <a:latin typeface="Century Gothic" pitchFamily="34" charset="0"/>
              </a:rPr>
              <a:t> Modelado: averiguar cómo funcionan las cosas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>
                <a:latin typeface="Century Gothic" pitchFamily="34" charset="0"/>
              </a:rPr>
              <a:t> Experimentación: llegar a conclusiones después de probar cosas</a:t>
            </a:r>
          </a:p>
          <a:p>
            <a:pPr>
              <a:buFont typeface="Arial" pitchFamily="34" charset="0"/>
              <a:buChar char="•"/>
            </a:pPr>
            <a:r>
              <a:rPr lang="es-VE" sz="2400" dirty="0" smtClean="0">
                <a:latin typeface="Century Gothic" pitchFamily="34" charset="0"/>
              </a:rPr>
              <a:t> Valores: decidir entre las cosas que te importan</a:t>
            </a:r>
            <a:endParaRPr lang="es-VE" sz="2400" dirty="0">
              <a:latin typeface="Century Gothic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64731" y="432098"/>
            <a:ext cx="535595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s-VE" sz="2400" dirty="0" smtClean="0">
                <a:latin typeface="Century Gothic" pitchFamily="34" charset="0"/>
              </a:rPr>
              <a:t>Procesos cognitivos (</a:t>
            </a:r>
            <a:r>
              <a:rPr lang="es-VE" sz="2400" dirty="0" err="1" smtClean="0">
                <a:latin typeface="Century Gothic" pitchFamily="34" charset="0"/>
              </a:rPr>
              <a:t>Schank</a:t>
            </a:r>
            <a:r>
              <a:rPr lang="es-VE" sz="2400" dirty="0" smtClean="0">
                <a:latin typeface="Century Gothic" pitchFamily="34" charset="0"/>
              </a:rPr>
              <a:t>, 2012)</a:t>
            </a: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4572843" y="5832698"/>
            <a:ext cx="669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VE" sz="1200" dirty="0" smtClean="0"/>
              <a:t>http://educationoutrage.blogspot.com/2012/09/teaching-minds-how-cognitive-science.html</a:t>
            </a:r>
            <a:endParaRPr lang="es-V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oy, Tinkering, Want To, Chestnut, Gold, Watch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893323" cy="72009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5078487" y="360090"/>
            <a:ext cx="6659488" cy="6555641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2. Procesos analíticos</a:t>
            </a:r>
          </a:p>
          <a:p>
            <a:pPr>
              <a:lnSpc>
                <a:spcPct val="150000"/>
              </a:lnSpc>
            </a:pPr>
            <a:endParaRPr lang="es-VE" sz="28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. Diagnóstico: la determinación de lo que pasó por la evidencia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. Planificación: determinar un curso de acción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. Causalidad: entender por qué sucedió algo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. Juicio: decidir entre opciones</a:t>
            </a:r>
          </a:p>
          <a:p>
            <a:pPr>
              <a:lnSpc>
                <a:spcPct val="150000"/>
              </a:lnSpc>
            </a:pPr>
            <a:endParaRPr lang="es-VE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humb7.shutterstock.com/display_pic_with_logo/76219/307383305/stock-photo-children-reading-books-at-park-against-trees-and-meadow-in-the-park-3073833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4371" y="288082"/>
            <a:ext cx="10945216" cy="36336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1 Rectángulo"/>
          <p:cNvSpPr/>
          <p:nvPr/>
        </p:nvSpPr>
        <p:spPr>
          <a:xfrm>
            <a:off x="180355" y="3484498"/>
            <a:ext cx="11557620" cy="3716402"/>
          </a:xfrm>
          <a:prstGeom prst="rect">
            <a:avLst/>
          </a:prstGeom>
          <a:solidFill>
            <a:schemeClr val="accent6">
              <a:lumMod val="20000"/>
              <a:lumOff val="80000"/>
              <a:alpha val="82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s-VE" b="1" dirty="0" smtClean="0">
                <a:latin typeface="Century Gothic" pitchFamily="34" charset="0"/>
              </a:rPr>
              <a:t>3. Procesos Sociales</a:t>
            </a:r>
          </a:p>
          <a:p>
            <a:endParaRPr lang="es-VE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VE" dirty="0">
                <a:latin typeface="Century Gothic" pitchFamily="34" charset="0"/>
              </a:rPr>
              <a:t> </a:t>
            </a:r>
            <a:r>
              <a:rPr lang="es-VE" dirty="0" smtClean="0">
                <a:latin typeface="Century Gothic" pitchFamily="34" charset="0"/>
              </a:rPr>
              <a:t> Influencia: encontrar la </a:t>
            </a:r>
            <a:r>
              <a:rPr lang="es-VE" sz="2400" dirty="0" smtClean="0">
                <a:latin typeface="Century Gothic" pitchFamily="34" charset="0"/>
              </a:rPr>
              <a:t>manera</a:t>
            </a:r>
            <a:r>
              <a:rPr lang="es-VE" dirty="0" smtClean="0">
                <a:latin typeface="Century Gothic" pitchFamily="34" charset="0"/>
              </a:rPr>
              <a:t> de que alguien más haga lo usted quiere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VE" dirty="0">
                <a:latin typeface="Century Gothic" pitchFamily="34" charset="0"/>
              </a:rPr>
              <a:t> </a:t>
            </a:r>
            <a:r>
              <a:rPr lang="es-VE" dirty="0" smtClean="0">
                <a:latin typeface="Century Gothic" pitchFamily="34" charset="0"/>
              </a:rPr>
              <a:t>Trabajo en equipo: llevarse bien con los demás cuando se trabaja hacia una meta común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VE" dirty="0">
                <a:latin typeface="Century Gothic" pitchFamily="34" charset="0"/>
              </a:rPr>
              <a:t> </a:t>
            </a:r>
            <a:r>
              <a:rPr lang="es-VE" dirty="0" smtClean="0">
                <a:latin typeface="Century Gothic" pitchFamily="34" charset="0"/>
              </a:rPr>
              <a:t> Negociación: la negociación con los demás y completar las ofertas exitosas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VE" dirty="0">
                <a:latin typeface="Century Gothic" pitchFamily="34" charset="0"/>
              </a:rPr>
              <a:t> </a:t>
            </a:r>
            <a:r>
              <a:rPr lang="es-VE" dirty="0" smtClean="0">
                <a:latin typeface="Century Gothic" pitchFamily="34" charset="0"/>
              </a:rPr>
              <a:t>Descripción: comunicar los pensamientos de uno y lo que acaba de ocurrir a los demás</a:t>
            </a:r>
            <a:endParaRPr lang="es-VE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Boy Sitting Free Pho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2763" y="864146"/>
            <a:ext cx="5595592" cy="5832698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/>
        </p:nvGraphicFramePr>
        <p:xfrm>
          <a:off x="1620515" y="0"/>
          <a:ext cx="10117460" cy="720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 rot="4808313">
            <a:off x="-390405" y="1666684"/>
            <a:ext cx="4555093" cy="2088231"/>
          </a:xfrm>
          <a:prstGeom prst="rect">
            <a:avLst/>
          </a:prstGeom>
          <a:solidFill>
            <a:srgbClr val="CC9900">
              <a:alpha val="5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vert270" wrap="square" rtlCol="0">
            <a:spAutoFit/>
          </a:bodyPr>
          <a:lstStyle/>
          <a:p>
            <a:pPr algn="ctr"/>
            <a:endParaRPr lang="es-VE" sz="2400" dirty="0" smtClean="0">
              <a:latin typeface="Century Gothic" pitchFamily="34" charset="0"/>
            </a:endParaRPr>
          </a:p>
          <a:p>
            <a:pPr algn="ctr"/>
            <a:r>
              <a:rPr lang="es-VE" sz="2400" dirty="0" smtClean="0">
                <a:latin typeface="Century Gothic" pitchFamily="34" charset="0"/>
              </a:rPr>
              <a:t>(</a:t>
            </a:r>
            <a:r>
              <a:rPr lang="es-VE" sz="2400" dirty="0" err="1" smtClean="0">
                <a:latin typeface="Century Gothic" pitchFamily="34" charset="0"/>
              </a:rPr>
              <a:t>Popper</a:t>
            </a:r>
            <a:r>
              <a:rPr lang="es-VE" sz="2400" dirty="0" smtClean="0">
                <a:latin typeface="Century Gothic" pitchFamily="34" charset="0"/>
              </a:rPr>
              <a:t>, Anderson, </a:t>
            </a:r>
            <a:r>
              <a:rPr lang="es-VE" sz="2400" dirty="0" err="1" smtClean="0">
                <a:latin typeface="Century Gothic" pitchFamily="34" charset="0"/>
              </a:rPr>
              <a:t>Schank</a:t>
            </a:r>
            <a:r>
              <a:rPr lang="es-VE" sz="2400" dirty="0" smtClean="0">
                <a:latin typeface="Century Gothic" pitchFamily="34" charset="0"/>
              </a:rPr>
              <a:t>,</a:t>
            </a:r>
          </a:p>
          <a:p>
            <a:pPr algn="ctr"/>
            <a:r>
              <a:rPr lang="es-VE" sz="2400" dirty="0" smtClean="0">
                <a:latin typeface="Century Gothic" pitchFamily="34" charset="0"/>
              </a:rPr>
              <a:t> De la Torre, </a:t>
            </a:r>
            <a:r>
              <a:rPr lang="es-VE" sz="2400" dirty="0" err="1" smtClean="0">
                <a:latin typeface="Century Gothic" pitchFamily="34" charset="0"/>
              </a:rPr>
              <a:t>Corder</a:t>
            </a:r>
            <a:r>
              <a:rPr lang="es-VE" sz="2400" dirty="0" smtClean="0">
                <a:latin typeface="Century Gothic" pitchFamily="34" charset="0"/>
              </a:rPr>
              <a:t>,</a:t>
            </a:r>
          </a:p>
          <a:p>
            <a:pPr algn="ctr"/>
            <a:r>
              <a:rPr lang="es-VE" sz="2400" dirty="0" smtClean="0">
                <a:latin typeface="Century Gothic" pitchFamily="34" charset="0"/>
              </a:rPr>
              <a:t> </a:t>
            </a:r>
            <a:r>
              <a:rPr lang="es-VE" sz="2400" dirty="0" err="1" smtClean="0">
                <a:latin typeface="Century Gothic" pitchFamily="34" charset="0"/>
              </a:rPr>
              <a:t>Roediger</a:t>
            </a:r>
            <a:r>
              <a:rPr lang="es-VE" sz="2400" dirty="0" smtClean="0">
                <a:latin typeface="Century Gothic" pitchFamily="34" charset="0"/>
              </a:rPr>
              <a:t>, 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>
                <a:latin typeface="Century Gothic" pitchFamily="34" charset="0"/>
              </a:rPr>
              <a:t>Yeung</a:t>
            </a:r>
            <a:r>
              <a:rPr lang="en-US" sz="2400" dirty="0" smtClean="0">
                <a:latin typeface="Century Gothic" pitchFamily="34" charset="0"/>
              </a:rPr>
              <a:t> and Summerfield</a:t>
            </a:r>
            <a:r>
              <a:rPr lang="en-US" sz="2400" dirty="0" smtClean="0"/>
              <a:t>, </a:t>
            </a:r>
            <a:r>
              <a:rPr lang="es-VE" sz="2400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s-VE" sz="2400" dirty="0" smtClean="0">
                <a:latin typeface="Century Gothic" pitchFamily="34" charset="0"/>
              </a:rPr>
              <a:t>Briceño, entre otros)</a:t>
            </a:r>
          </a:p>
          <a:p>
            <a:pPr algn="ctr"/>
            <a:endParaRPr lang="es-V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hool Class, School, Children, Bali, Indonesia, Pupil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4371" y="432098"/>
            <a:ext cx="5760639" cy="6404769"/>
          </a:xfrm>
          <a:prstGeom prst="rect">
            <a:avLst/>
          </a:prstGeom>
          <a:noFill/>
        </p:spPr>
      </p:pic>
      <p:sp>
        <p:nvSpPr>
          <p:cNvPr id="4" name="3 Elipse"/>
          <p:cNvSpPr/>
          <p:nvPr/>
        </p:nvSpPr>
        <p:spPr>
          <a:xfrm>
            <a:off x="5292923" y="1800250"/>
            <a:ext cx="3888432" cy="3888432"/>
          </a:xfrm>
          <a:prstGeom prst="ellipse">
            <a:avLst/>
          </a:prstGeom>
          <a:solidFill>
            <a:srgbClr val="808000">
              <a:alpha val="22000"/>
            </a:srgbClr>
          </a:solidFill>
          <a:ln>
            <a:solidFill>
              <a:srgbClr val="808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>
                <a:latin typeface="Century Gothic" pitchFamily="34" charset="0"/>
              </a:rPr>
              <a:t>Estrategias:  enseñanza</a:t>
            </a:r>
          </a:p>
          <a:p>
            <a:pPr algn="ctr"/>
            <a:r>
              <a:rPr lang="es-VE" dirty="0" smtClean="0">
                <a:latin typeface="Century Gothic" pitchFamily="34" charset="0"/>
              </a:rPr>
              <a:t>aprendizaje</a:t>
            </a:r>
            <a:endParaRPr lang="es-VE" dirty="0">
              <a:latin typeface="Century Gothic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8101235" y="1800250"/>
            <a:ext cx="3888432" cy="3888432"/>
          </a:xfrm>
          <a:prstGeom prst="ellipse">
            <a:avLst/>
          </a:prstGeom>
          <a:solidFill>
            <a:srgbClr val="FFFF00">
              <a:alpha val="11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>
                <a:latin typeface="Century Gothic" pitchFamily="34" charset="0"/>
              </a:rPr>
              <a:t>Interacción enseñanza aprendizaje</a:t>
            </a:r>
            <a:endParaRPr lang="es-VE" dirty="0">
              <a:latin typeface="Century Gothic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6733083" y="2592338"/>
            <a:ext cx="3888432" cy="3888432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 sz="2400" dirty="0" smtClean="0">
              <a:latin typeface="Century Gothic" pitchFamily="34" charset="0"/>
            </a:endParaRPr>
          </a:p>
          <a:p>
            <a:pPr algn="ctr"/>
            <a:endParaRPr lang="es-VE" sz="2400" dirty="0">
              <a:latin typeface="Century Gothic" pitchFamily="34" charset="0"/>
            </a:endParaRPr>
          </a:p>
          <a:p>
            <a:pPr algn="ctr"/>
            <a:r>
              <a:rPr lang="es-VE" sz="2400" dirty="0" smtClean="0">
                <a:latin typeface="Century Gothic" pitchFamily="34" charset="0"/>
              </a:rPr>
              <a:t>Recursos</a:t>
            </a:r>
          </a:p>
          <a:p>
            <a:pPr algn="ctr"/>
            <a:r>
              <a:rPr lang="es-VE" sz="2400" dirty="0" smtClean="0">
                <a:latin typeface="Century Gothic" pitchFamily="34" charset="0"/>
              </a:rPr>
              <a:t>Motivación</a:t>
            </a:r>
          </a:p>
          <a:p>
            <a:pPr algn="ctr"/>
            <a:r>
              <a:rPr lang="es-VE" sz="2400" dirty="0" smtClean="0">
                <a:latin typeface="Century Gothic" pitchFamily="34" charset="0"/>
              </a:rPr>
              <a:t>Actitud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165131" y="792138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u="sng" dirty="0" smtClean="0">
                <a:latin typeface="Century Gothic" pitchFamily="34" charset="0"/>
              </a:rPr>
              <a:t>PEDAGÓGICO</a:t>
            </a:r>
            <a:endParaRPr lang="es-VE" sz="2800" u="sng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emale High School Teacher Taking Clas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988" y="0"/>
            <a:ext cx="5868987" cy="72009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52363" y="720130"/>
            <a:ext cx="6167073" cy="5909310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De la Torre (2004) es de la opinión 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que existe una pedagogía del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 éxito basada en el principio de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 las respuestas correctas, pero 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que si falla, lo induce 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directamente al fracaso.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Pedagogía altamente común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 en los escenarios de</a:t>
            </a:r>
          </a:p>
          <a:p>
            <a:pPr>
              <a:lnSpc>
                <a:spcPct val="150000"/>
              </a:lnSpc>
            </a:pPr>
            <a:r>
              <a:rPr lang="es-VE" sz="2800" dirty="0" smtClean="0">
                <a:latin typeface="Century Gothic" pitchFamily="34" charset="0"/>
              </a:rPr>
              <a:t>aprendizaje</a:t>
            </a:r>
            <a:endParaRPr lang="es-VE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humb101.shutterstock.com/display_pic_with_logo/1215860/327906983/stock-photo-businessmen-planning-business-strategy-while-holding-puzzle-pieces-creating-ideas-with-light-bulb-3279069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3012" y="0"/>
            <a:ext cx="5414963" cy="6768802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52363" y="460593"/>
            <a:ext cx="8414483" cy="7109639"/>
          </a:xfrm>
          <a:prstGeom prst="rect">
            <a:avLst/>
          </a:prstGeom>
          <a:solidFill>
            <a:schemeClr val="accent6">
              <a:lumMod val="50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es-VE" sz="2400" b="1" dirty="0" smtClean="0">
                <a:latin typeface="Century Gothic" pitchFamily="34" charset="0"/>
              </a:rPr>
              <a:t>El error: </a:t>
            </a:r>
          </a:p>
          <a:p>
            <a:endParaRPr lang="es-VE" sz="2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entury Gothic" pitchFamily="34" charset="0"/>
              </a:rPr>
              <a:t>Está presente en los ambientes </a:t>
            </a:r>
          </a:p>
          <a:p>
            <a:r>
              <a:rPr lang="es-VE" sz="2400" dirty="0" smtClean="0">
                <a:latin typeface="Century Gothic" pitchFamily="34" charset="0"/>
              </a:rPr>
              <a:t>de aprendizaje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entury Gothic" pitchFamily="34" charset="0"/>
              </a:rPr>
              <a:t>Convive con el sujeto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entury Gothic" pitchFamily="34" charset="0"/>
              </a:rPr>
              <a:t>El error es espontáneo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entury Gothic" pitchFamily="34" charset="0"/>
              </a:rPr>
              <a:t>Es inevitable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entury Gothic" pitchFamily="34" charset="0"/>
              </a:rPr>
              <a:t>Singular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entury Gothic" pitchFamily="34" charset="0"/>
              </a:rPr>
              <a:t>Relativo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entury Gothic" pitchFamily="34" charset="0"/>
              </a:rPr>
              <a:t>No es fragmentario 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entury Gothic" pitchFamily="34" charset="0"/>
              </a:rPr>
              <a:t>Es un desafío para el facilitador 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entury Gothic" pitchFamily="34" charset="0"/>
              </a:rPr>
              <a:t>Es producto de conjeturas, </a:t>
            </a:r>
          </a:p>
          <a:p>
            <a:r>
              <a:rPr lang="es-VE" sz="2400" dirty="0" smtClean="0">
                <a:latin typeface="Century Gothic" pitchFamily="34" charset="0"/>
              </a:rPr>
              <a:t>concepciones que confirman </a:t>
            </a:r>
          </a:p>
          <a:p>
            <a:r>
              <a:rPr lang="es-VE" sz="2400" dirty="0" smtClean="0">
                <a:latin typeface="Century Gothic" pitchFamily="34" charset="0"/>
              </a:rPr>
              <a:t>la actividad del pensamiento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>
                <a:latin typeface="Century Gothic" pitchFamily="34" charset="0"/>
              </a:rPr>
              <a:t>Herramienta para un proceso</a:t>
            </a:r>
          </a:p>
          <a:p>
            <a:r>
              <a:rPr lang="es-VE" sz="2400" dirty="0" smtClean="0">
                <a:latin typeface="Century Gothic" pitchFamily="34" charset="0"/>
              </a:rPr>
              <a:t> reflexivo /</a:t>
            </a:r>
            <a:r>
              <a:rPr lang="es-VE" sz="2400" dirty="0" err="1" smtClean="0">
                <a:latin typeface="Century Gothic" pitchFamily="34" charset="0"/>
              </a:rPr>
              <a:t>metacognitivo</a:t>
            </a:r>
            <a:endParaRPr lang="es-VE" sz="2400" dirty="0" smtClean="0">
              <a:latin typeface="Century Gothic" pitchFamily="34" charset="0"/>
            </a:endParaRPr>
          </a:p>
          <a:p>
            <a:endParaRPr lang="es-VE" sz="24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VE" sz="2400" i="1" dirty="0" smtClean="0">
                <a:latin typeface="Century Gothic" pitchFamily="34" charset="0"/>
              </a:rPr>
              <a:t>Enlace recursivo aprender – desaprender-reaprender</a:t>
            </a:r>
          </a:p>
          <a:p>
            <a:pPr>
              <a:buFont typeface="Wingdings" pitchFamily="2" charset="2"/>
              <a:buChar char="ü"/>
            </a:pPr>
            <a:endParaRPr lang="es-VE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 noChangeAspect="1"/>
          </p:cNvGrpSpPr>
          <p:nvPr/>
        </p:nvGrpSpPr>
        <p:grpSpPr bwMode="auto">
          <a:xfrm>
            <a:off x="396379" y="0"/>
            <a:ext cx="11341537" cy="6624786"/>
            <a:chOff x="2286" y="-263"/>
            <a:chExt cx="7926" cy="4994"/>
          </a:xfrm>
        </p:grpSpPr>
        <p:sp>
          <p:nvSpPr>
            <p:cNvPr id="33795" name="AutoShape 3"/>
            <p:cNvSpPr>
              <a:spLocks noChangeAspect="1" noChangeArrowheads="1"/>
            </p:cNvSpPr>
            <p:nvPr/>
          </p:nvSpPr>
          <p:spPr bwMode="auto">
            <a:xfrm>
              <a:off x="2412" y="-263"/>
              <a:ext cx="7800" cy="499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2439" y="858"/>
              <a:ext cx="1529" cy="1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Conocimiento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Previo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4055" y="1156"/>
              <a:ext cx="441" cy="447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>
              <a:off x="3761" y="1156"/>
              <a:ext cx="294" cy="0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2286" y="1957"/>
              <a:ext cx="1382" cy="6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Percepción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V="1">
              <a:off x="3761" y="2199"/>
              <a:ext cx="588" cy="1"/>
            </a:xfrm>
            <a:prstGeom prst="line">
              <a:avLst/>
            </a:prstGeom>
            <a:noFill/>
            <a:ln w="57150">
              <a:solidFill>
                <a:srgbClr val="0099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2439" y="2881"/>
              <a:ext cx="1469" cy="17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Datos significativos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Datos no significativos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 flipV="1">
              <a:off x="4055" y="3241"/>
              <a:ext cx="441" cy="149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03" name="AutoShape 11"/>
            <p:cNvSpPr>
              <a:spLocks/>
            </p:cNvSpPr>
            <p:nvPr/>
          </p:nvSpPr>
          <p:spPr bwMode="auto">
            <a:xfrm>
              <a:off x="3900" y="2943"/>
              <a:ext cx="155" cy="1048"/>
            </a:xfrm>
            <a:prstGeom prst="rightBrace">
              <a:avLst>
                <a:gd name="adj1" fmla="val 56344"/>
                <a:gd name="adj2" fmla="val 50000"/>
              </a:avLst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auto">
            <a:xfrm>
              <a:off x="5966" y="1156"/>
              <a:ext cx="1763" cy="2383"/>
            </a:xfrm>
            <a:custGeom>
              <a:avLst/>
              <a:gdLst/>
              <a:ahLst/>
              <a:cxnLst>
                <a:cxn ang="0">
                  <a:pos x="682" y="2029"/>
                </a:cxn>
                <a:cxn ang="0">
                  <a:pos x="651" y="2029"/>
                </a:cxn>
                <a:cxn ang="0">
                  <a:pos x="620" y="2025"/>
                </a:cxn>
                <a:cxn ang="0">
                  <a:pos x="588" y="2016"/>
                </a:cxn>
                <a:cxn ang="0">
                  <a:pos x="557" y="2008"/>
                </a:cxn>
                <a:cxn ang="0">
                  <a:pos x="526" y="2000"/>
                </a:cxn>
                <a:cxn ang="0">
                  <a:pos x="495" y="1983"/>
                </a:cxn>
                <a:cxn ang="0">
                  <a:pos x="463" y="1971"/>
                </a:cxn>
                <a:cxn ang="0">
                  <a:pos x="435" y="1955"/>
                </a:cxn>
                <a:cxn ang="0">
                  <a:pos x="404" y="1934"/>
                </a:cxn>
                <a:cxn ang="0">
                  <a:pos x="375" y="1913"/>
                </a:cxn>
                <a:cxn ang="0">
                  <a:pos x="347" y="1889"/>
                </a:cxn>
                <a:cxn ang="0">
                  <a:pos x="316" y="1860"/>
                </a:cxn>
                <a:cxn ang="0">
                  <a:pos x="290" y="1831"/>
                </a:cxn>
                <a:cxn ang="0">
                  <a:pos x="262" y="1802"/>
                </a:cxn>
                <a:cxn ang="0">
                  <a:pos x="233" y="1769"/>
                </a:cxn>
                <a:cxn ang="0">
                  <a:pos x="208" y="1732"/>
                </a:cxn>
                <a:cxn ang="0">
                  <a:pos x="117" y="1572"/>
                </a:cxn>
                <a:cxn ang="0">
                  <a:pos x="51" y="1395"/>
                </a:cxn>
                <a:cxn ang="0">
                  <a:pos x="14" y="1210"/>
                </a:cxn>
                <a:cxn ang="0">
                  <a:pos x="0" y="1016"/>
                </a:cxn>
                <a:cxn ang="0">
                  <a:pos x="14" y="823"/>
                </a:cxn>
                <a:cxn ang="0">
                  <a:pos x="51" y="638"/>
                </a:cxn>
                <a:cxn ang="0">
                  <a:pos x="117" y="461"/>
                </a:cxn>
                <a:cxn ang="0">
                  <a:pos x="208" y="300"/>
                </a:cxn>
                <a:cxn ang="0">
                  <a:pos x="293" y="193"/>
                </a:cxn>
                <a:cxn ang="0">
                  <a:pos x="387" y="111"/>
                </a:cxn>
                <a:cxn ang="0">
                  <a:pos x="480" y="49"/>
                </a:cxn>
                <a:cxn ang="0">
                  <a:pos x="580" y="16"/>
                </a:cxn>
                <a:cxn ang="0">
                  <a:pos x="679" y="0"/>
                </a:cxn>
                <a:cxn ang="0">
                  <a:pos x="779" y="8"/>
                </a:cxn>
                <a:cxn ang="0">
                  <a:pos x="878" y="33"/>
                </a:cxn>
                <a:cxn ang="0">
                  <a:pos x="972" y="78"/>
                </a:cxn>
                <a:cxn ang="0">
                  <a:pos x="1060" y="144"/>
                </a:cxn>
                <a:cxn ang="0">
                  <a:pos x="1143" y="226"/>
                </a:cxn>
                <a:cxn ang="0">
                  <a:pos x="1216" y="321"/>
                </a:cxn>
                <a:cxn ang="0">
                  <a:pos x="1279" y="432"/>
                </a:cxn>
                <a:cxn ang="0">
                  <a:pos x="1330" y="559"/>
                </a:cxn>
                <a:cxn ang="0">
                  <a:pos x="1370" y="699"/>
                </a:cxn>
                <a:cxn ang="0">
                  <a:pos x="1395" y="852"/>
                </a:cxn>
                <a:cxn ang="0">
                  <a:pos x="1404" y="1016"/>
                </a:cxn>
                <a:cxn ang="0">
                  <a:pos x="1404" y="1016"/>
                </a:cxn>
                <a:cxn ang="0">
                  <a:pos x="1401" y="1131"/>
                </a:cxn>
                <a:cxn ang="0">
                  <a:pos x="1387" y="1238"/>
                </a:cxn>
                <a:cxn ang="0">
                  <a:pos x="1370" y="1341"/>
                </a:cxn>
                <a:cxn ang="0">
                  <a:pos x="1341" y="1436"/>
                </a:cxn>
                <a:cxn ang="0">
                  <a:pos x="1310" y="1527"/>
                </a:cxn>
                <a:cxn ang="0">
                  <a:pos x="1270" y="1613"/>
                </a:cxn>
                <a:cxn ang="0">
                  <a:pos x="1228" y="1687"/>
                </a:cxn>
                <a:cxn ang="0">
                  <a:pos x="1180" y="1757"/>
                </a:cxn>
                <a:cxn ang="0">
                  <a:pos x="1126" y="1823"/>
                </a:cxn>
                <a:cxn ang="0">
                  <a:pos x="1072" y="1876"/>
                </a:cxn>
                <a:cxn ang="0">
                  <a:pos x="1012" y="1922"/>
                </a:cxn>
                <a:cxn ang="0">
                  <a:pos x="949" y="1963"/>
                </a:cxn>
                <a:cxn ang="0">
                  <a:pos x="884" y="1992"/>
                </a:cxn>
                <a:cxn ang="0">
                  <a:pos x="819" y="2012"/>
                </a:cxn>
                <a:cxn ang="0">
                  <a:pos x="750" y="2025"/>
                </a:cxn>
                <a:cxn ang="0">
                  <a:pos x="682" y="2029"/>
                </a:cxn>
              </a:cxnLst>
              <a:rect l="0" t="0" r="r" b="b"/>
              <a:pathLst>
                <a:path w="1404" h="2029">
                  <a:moveTo>
                    <a:pt x="682" y="2029"/>
                  </a:moveTo>
                  <a:lnTo>
                    <a:pt x="651" y="2029"/>
                  </a:lnTo>
                  <a:lnTo>
                    <a:pt x="620" y="2025"/>
                  </a:lnTo>
                  <a:lnTo>
                    <a:pt x="588" y="2016"/>
                  </a:lnTo>
                  <a:lnTo>
                    <a:pt x="557" y="2008"/>
                  </a:lnTo>
                  <a:lnTo>
                    <a:pt x="526" y="2000"/>
                  </a:lnTo>
                  <a:lnTo>
                    <a:pt x="495" y="1983"/>
                  </a:lnTo>
                  <a:lnTo>
                    <a:pt x="463" y="1971"/>
                  </a:lnTo>
                  <a:lnTo>
                    <a:pt x="435" y="1955"/>
                  </a:lnTo>
                  <a:lnTo>
                    <a:pt x="404" y="1934"/>
                  </a:lnTo>
                  <a:lnTo>
                    <a:pt x="375" y="1913"/>
                  </a:lnTo>
                  <a:lnTo>
                    <a:pt x="347" y="1889"/>
                  </a:lnTo>
                  <a:lnTo>
                    <a:pt x="316" y="1860"/>
                  </a:lnTo>
                  <a:lnTo>
                    <a:pt x="290" y="1831"/>
                  </a:lnTo>
                  <a:lnTo>
                    <a:pt x="262" y="1802"/>
                  </a:lnTo>
                  <a:lnTo>
                    <a:pt x="233" y="1769"/>
                  </a:lnTo>
                  <a:lnTo>
                    <a:pt x="208" y="1732"/>
                  </a:lnTo>
                  <a:lnTo>
                    <a:pt x="117" y="1572"/>
                  </a:lnTo>
                  <a:lnTo>
                    <a:pt x="51" y="1395"/>
                  </a:lnTo>
                  <a:lnTo>
                    <a:pt x="14" y="1210"/>
                  </a:lnTo>
                  <a:lnTo>
                    <a:pt x="0" y="1016"/>
                  </a:lnTo>
                  <a:lnTo>
                    <a:pt x="14" y="823"/>
                  </a:lnTo>
                  <a:lnTo>
                    <a:pt x="51" y="638"/>
                  </a:lnTo>
                  <a:lnTo>
                    <a:pt x="117" y="461"/>
                  </a:lnTo>
                  <a:lnTo>
                    <a:pt x="208" y="300"/>
                  </a:lnTo>
                  <a:lnTo>
                    <a:pt x="293" y="193"/>
                  </a:lnTo>
                  <a:lnTo>
                    <a:pt x="387" y="111"/>
                  </a:lnTo>
                  <a:lnTo>
                    <a:pt x="480" y="49"/>
                  </a:lnTo>
                  <a:lnTo>
                    <a:pt x="580" y="16"/>
                  </a:lnTo>
                  <a:lnTo>
                    <a:pt x="679" y="0"/>
                  </a:lnTo>
                  <a:lnTo>
                    <a:pt x="779" y="8"/>
                  </a:lnTo>
                  <a:lnTo>
                    <a:pt x="878" y="33"/>
                  </a:lnTo>
                  <a:lnTo>
                    <a:pt x="972" y="78"/>
                  </a:lnTo>
                  <a:lnTo>
                    <a:pt x="1060" y="144"/>
                  </a:lnTo>
                  <a:lnTo>
                    <a:pt x="1143" y="226"/>
                  </a:lnTo>
                  <a:lnTo>
                    <a:pt x="1216" y="321"/>
                  </a:lnTo>
                  <a:lnTo>
                    <a:pt x="1279" y="432"/>
                  </a:lnTo>
                  <a:lnTo>
                    <a:pt x="1330" y="559"/>
                  </a:lnTo>
                  <a:lnTo>
                    <a:pt x="1370" y="699"/>
                  </a:lnTo>
                  <a:lnTo>
                    <a:pt x="1395" y="852"/>
                  </a:lnTo>
                  <a:lnTo>
                    <a:pt x="1404" y="1016"/>
                  </a:lnTo>
                  <a:lnTo>
                    <a:pt x="1404" y="1016"/>
                  </a:lnTo>
                  <a:lnTo>
                    <a:pt x="1401" y="1131"/>
                  </a:lnTo>
                  <a:lnTo>
                    <a:pt x="1387" y="1238"/>
                  </a:lnTo>
                  <a:lnTo>
                    <a:pt x="1370" y="1341"/>
                  </a:lnTo>
                  <a:lnTo>
                    <a:pt x="1341" y="1436"/>
                  </a:lnTo>
                  <a:lnTo>
                    <a:pt x="1310" y="1527"/>
                  </a:lnTo>
                  <a:lnTo>
                    <a:pt x="1270" y="1613"/>
                  </a:lnTo>
                  <a:lnTo>
                    <a:pt x="1228" y="1687"/>
                  </a:lnTo>
                  <a:lnTo>
                    <a:pt x="1180" y="1757"/>
                  </a:lnTo>
                  <a:lnTo>
                    <a:pt x="1126" y="1823"/>
                  </a:lnTo>
                  <a:lnTo>
                    <a:pt x="1072" y="1876"/>
                  </a:lnTo>
                  <a:lnTo>
                    <a:pt x="1012" y="1922"/>
                  </a:lnTo>
                  <a:lnTo>
                    <a:pt x="949" y="1963"/>
                  </a:lnTo>
                  <a:lnTo>
                    <a:pt x="884" y="1992"/>
                  </a:lnTo>
                  <a:lnTo>
                    <a:pt x="819" y="2012"/>
                  </a:lnTo>
                  <a:lnTo>
                    <a:pt x="750" y="2025"/>
                  </a:lnTo>
                  <a:lnTo>
                    <a:pt x="682" y="2029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auto">
            <a:xfrm>
              <a:off x="6406" y="2496"/>
              <a:ext cx="324" cy="387"/>
            </a:xfrm>
            <a:custGeom>
              <a:avLst/>
              <a:gdLst/>
              <a:ahLst/>
              <a:cxnLst>
                <a:cxn ang="0">
                  <a:pos x="9" y="321"/>
                </a:cxn>
                <a:cxn ang="0">
                  <a:pos x="17" y="350"/>
                </a:cxn>
                <a:cxn ang="0">
                  <a:pos x="32" y="370"/>
                </a:cxn>
                <a:cxn ang="0">
                  <a:pos x="49" y="383"/>
                </a:cxn>
                <a:cxn ang="0">
                  <a:pos x="68" y="387"/>
                </a:cxn>
                <a:cxn ang="0">
                  <a:pos x="68" y="387"/>
                </a:cxn>
                <a:cxn ang="0">
                  <a:pos x="68" y="387"/>
                </a:cxn>
                <a:cxn ang="0">
                  <a:pos x="324" y="387"/>
                </a:cxn>
                <a:cxn ang="0">
                  <a:pos x="324" y="0"/>
                </a:cxn>
                <a:cxn ang="0">
                  <a:pos x="77" y="0"/>
                </a:cxn>
                <a:cxn ang="0">
                  <a:pos x="51" y="54"/>
                </a:cxn>
                <a:cxn ang="0">
                  <a:pos x="26" y="111"/>
                </a:cxn>
                <a:cxn ang="0">
                  <a:pos x="9" y="173"/>
                </a:cxn>
                <a:cxn ang="0">
                  <a:pos x="0" y="239"/>
                </a:cxn>
                <a:cxn ang="0">
                  <a:pos x="0" y="263"/>
                </a:cxn>
                <a:cxn ang="0">
                  <a:pos x="3" y="284"/>
                </a:cxn>
                <a:cxn ang="0">
                  <a:pos x="6" y="305"/>
                </a:cxn>
                <a:cxn ang="0">
                  <a:pos x="9" y="321"/>
                </a:cxn>
              </a:cxnLst>
              <a:rect l="0" t="0" r="r" b="b"/>
              <a:pathLst>
                <a:path w="324" h="387">
                  <a:moveTo>
                    <a:pt x="9" y="321"/>
                  </a:moveTo>
                  <a:lnTo>
                    <a:pt x="17" y="350"/>
                  </a:lnTo>
                  <a:lnTo>
                    <a:pt x="32" y="370"/>
                  </a:lnTo>
                  <a:lnTo>
                    <a:pt x="49" y="383"/>
                  </a:lnTo>
                  <a:lnTo>
                    <a:pt x="68" y="387"/>
                  </a:lnTo>
                  <a:lnTo>
                    <a:pt x="68" y="387"/>
                  </a:lnTo>
                  <a:lnTo>
                    <a:pt x="68" y="387"/>
                  </a:lnTo>
                  <a:lnTo>
                    <a:pt x="324" y="387"/>
                  </a:lnTo>
                  <a:lnTo>
                    <a:pt x="324" y="0"/>
                  </a:lnTo>
                  <a:lnTo>
                    <a:pt x="77" y="0"/>
                  </a:lnTo>
                  <a:lnTo>
                    <a:pt x="51" y="54"/>
                  </a:lnTo>
                  <a:lnTo>
                    <a:pt x="26" y="111"/>
                  </a:lnTo>
                  <a:lnTo>
                    <a:pt x="9" y="173"/>
                  </a:lnTo>
                  <a:lnTo>
                    <a:pt x="0" y="239"/>
                  </a:lnTo>
                  <a:lnTo>
                    <a:pt x="0" y="263"/>
                  </a:lnTo>
                  <a:lnTo>
                    <a:pt x="3" y="284"/>
                  </a:lnTo>
                  <a:lnTo>
                    <a:pt x="6" y="305"/>
                  </a:lnTo>
                  <a:lnTo>
                    <a:pt x="9" y="321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auto">
            <a:xfrm>
              <a:off x="6259" y="2050"/>
              <a:ext cx="382" cy="758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250" y="0"/>
                </a:cxn>
                <a:cxn ang="0">
                  <a:pos x="216" y="0"/>
                </a:cxn>
                <a:cxn ang="0">
                  <a:pos x="167" y="0"/>
                </a:cxn>
                <a:cxn ang="0">
                  <a:pos x="116" y="0"/>
                </a:cxn>
                <a:cxn ang="0">
                  <a:pos x="65" y="4"/>
                </a:cxn>
                <a:cxn ang="0">
                  <a:pos x="28" y="12"/>
                </a:cxn>
                <a:cxn ang="0">
                  <a:pos x="11" y="25"/>
                </a:cxn>
                <a:cxn ang="0">
                  <a:pos x="22" y="45"/>
                </a:cxn>
                <a:cxn ang="0">
                  <a:pos x="71" y="90"/>
                </a:cxn>
                <a:cxn ang="0">
                  <a:pos x="56" y="119"/>
                </a:cxn>
                <a:cxn ang="0">
                  <a:pos x="42" y="152"/>
                </a:cxn>
                <a:cxn ang="0">
                  <a:pos x="28" y="185"/>
                </a:cxn>
                <a:cxn ang="0">
                  <a:pos x="14" y="218"/>
                </a:cxn>
                <a:cxn ang="0">
                  <a:pos x="5" y="251"/>
                </a:cxn>
                <a:cxn ang="0">
                  <a:pos x="0" y="284"/>
                </a:cxn>
                <a:cxn ang="0">
                  <a:pos x="2" y="321"/>
                </a:cxn>
                <a:cxn ang="0">
                  <a:pos x="11" y="358"/>
                </a:cxn>
                <a:cxn ang="0">
                  <a:pos x="173" y="761"/>
                </a:cxn>
                <a:cxn ang="0">
                  <a:pos x="170" y="695"/>
                </a:cxn>
                <a:cxn ang="0">
                  <a:pos x="176" y="634"/>
                </a:cxn>
                <a:cxn ang="0">
                  <a:pos x="193" y="572"/>
                </a:cxn>
                <a:cxn ang="0">
                  <a:pos x="213" y="510"/>
                </a:cxn>
                <a:cxn ang="0">
                  <a:pos x="238" y="453"/>
                </a:cxn>
                <a:cxn ang="0">
                  <a:pos x="267" y="395"/>
                </a:cxn>
                <a:cxn ang="0">
                  <a:pos x="292" y="341"/>
                </a:cxn>
                <a:cxn ang="0">
                  <a:pos x="318" y="288"/>
                </a:cxn>
                <a:cxn ang="0">
                  <a:pos x="318" y="288"/>
                </a:cxn>
                <a:cxn ang="0">
                  <a:pos x="326" y="296"/>
                </a:cxn>
                <a:cxn ang="0">
                  <a:pos x="338" y="309"/>
                </a:cxn>
                <a:cxn ang="0">
                  <a:pos x="352" y="317"/>
                </a:cxn>
                <a:cxn ang="0">
                  <a:pos x="363" y="325"/>
                </a:cxn>
                <a:cxn ang="0">
                  <a:pos x="372" y="329"/>
                </a:cxn>
                <a:cxn ang="0">
                  <a:pos x="380" y="325"/>
                </a:cxn>
                <a:cxn ang="0">
                  <a:pos x="380" y="317"/>
                </a:cxn>
                <a:cxn ang="0">
                  <a:pos x="372" y="292"/>
                </a:cxn>
                <a:cxn ang="0">
                  <a:pos x="267" y="0"/>
                </a:cxn>
              </a:cxnLst>
              <a:rect l="0" t="0" r="r" b="b"/>
              <a:pathLst>
                <a:path w="380" h="761">
                  <a:moveTo>
                    <a:pt x="267" y="0"/>
                  </a:moveTo>
                  <a:lnTo>
                    <a:pt x="250" y="0"/>
                  </a:lnTo>
                  <a:lnTo>
                    <a:pt x="216" y="0"/>
                  </a:lnTo>
                  <a:lnTo>
                    <a:pt x="167" y="0"/>
                  </a:lnTo>
                  <a:lnTo>
                    <a:pt x="116" y="0"/>
                  </a:lnTo>
                  <a:lnTo>
                    <a:pt x="65" y="4"/>
                  </a:lnTo>
                  <a:lnTo>
                    <a:pt x="28" y="12"/>
                  </a:lnTo>
                  <a:lnTo>
                    <a:pt x="11" y="25"/>
                  </a:lnTo>
                  <a:lnTo>
                    <a:pt x="22" y="45"/>
                  </a:lnTo>
                  <a:lnTo>
                    <a:pt x="71" y="90"/>
                  </a:lnTo>
                  <a:lnTo>
                    <a:pt x="56" y="119"/>
                  </a:lnTo>
                  <a:lnTo>
                    <a:pt x="42" y="152"/>
                  </a:lnTo>
                  <a:lnTo>
                    <a:pt x="28" y="185"/>
                  </a:lnTo>
                  <a:lnTo>
                    <a:pt x="14" y="218"/>
                  </a:lnTo>
                  <a:lnTo>
                    <a:pt x="5" y="251"/>
                  </a:lnTo>
                  <a:lnTo>
                    <a:pt x="0" y="284"/>
                  </a:lnTo>
                  <a:lnTo>
                    <a:pt x="2" y="321"/>
                  </a:lnTo>
                  <a:lnTo>
                    <a:pt x="11" y="358"/>
                  </a:lnTo>
                  <a:lnTo>
                    <a:pt x="173" y="761"/>
                  </a:lnTo>
                  <a:lnTo>
                    <a:pt x="170" y="695"/>
                  </a:lnTo>
                  <a:lnTo>
                    <a:pt x="176" y="634"/>
                  </a:lnTo>
                  <a:lnTo>
                    <a:pt x="193" y="572"/>
                  </a:lnTo>
                  <a:lnTo>
                    <a:pt x="213" y="510"/>
                  </a:lnTo>
                  <a:lnTo>
                    <a:pt x="238" y="453"/>
                  </a:lnTo>
                  <a:lnTo>
                    <a:pt x="267" y="395"/>
                  </a:lnTo>
                  <a:lnTo>
                    <a:pt x="292" y="341"/>
                  </a:lnTo>
                  <a:lnTo>
                    <a:pt x="318" y="288"/>
                  </a:lnTo>
                  <a:lnTo>
                    <a:pt x="318" y="288"/>
                  </a:lnTo>
                  <a:lnTo>
                    <a:pt x="326" y="296"/>
                  </a:lnTo>
                  <a:lnTo>
                    <a:pt x="338" y="309"/>
                  </a:lnTo>
                  <a:lnTo>
                    <a:pt x="352" y="317"/>
                  </a:lnTo>
                  <a:lnTo>
                    <a:pt x="363" y="325"/>
                  </a:lnTo>
                  <a:lnTo>
                    <a:pt x="372" y="329"/>
                  </a:lnTo>
                  <a:lnTo>
                    <a:pt x="380" y="325"/>
                  </a:lnTo>
                  <a:lnTo>
                    <a:pt x="380" y="317"/>
                  </a:lnTo>
                  <a:lnTo>
                    <a:pt x="372" y="292"/>
                  </a:lnTo>
                  <a:lnTo>
                    <a:pt x="26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auto">
            <a:xfrm>
              <a:off x="6406" y="1454"/>
              <a:ext cx="352" cy="546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62" y="8"/>
                </a:cxn>
                <a:cxn ang="0">
                  <a:pos x="130" y="37"/>
                </a:cxn>
                <a:cxn ang="0">
                  <a:pos x="102" y="78"/>
                </a:cxn>
                <a:cxn ang="0">
                  <a:pos x="79" y="127"/>
                </a:cxn>
                <a:cxn ang="0">
                  <a:pos x="56" y="185"/>
                </a:cxn>
                <a:cxn ang="0">
                  <a:pos x="34" y="239"/>
                </a:cxn>
                <a:cxn ang="0">
                  <a:pos x="17" y="292"/>
                </a:cxn>
                <a:cxn ang="0">
                  <a:pos x="0" y="333"/>
                </a:cxn>
                <a:cxn ang="0">
                  <a:pos x="119" y="448"/>
                </a:cxn>
                <a:cxn ang="0">
                  <a:pos x="218" y="547"/>
                </a:cxn>
                <a:cxn ang="0">
                  <a:pos x="218" y="547"/>
                </a:cxn>
                <a:cxn ang="0">
                  <a:pos x="352" y="247"/>
                </a:cxn>
                <a:cxn ang="0">
                  <a:pos x="335" y="189"/>
                </a:cxn>
                <a:cxn ang="0">
                  <a:pos x="315" y="140"/>
                </a:cxn>
                <a:cxn ang="0">
                  <a:pos x="295" y="95"/>
                </a:cxn>
                <a:cxn ang="0">
                  <a:pos x="275" y="62"/>
                </a:cxn>
                <a:cxn ang="0">
                  <a:pos x="255" y="33"/>
                </a:cxn>
                <a:cxn ang="0">
                  <a:pos x="235" y="16"/>
                </a:cxn>
                <a:cxn ang="0">
                  <a:pos x="213" y="4"/>
                </a:cxn>
                <a:cxn ang="0">
                  <a:pos x="193" y="0"/>
                </a:cxn>
              </a:cxnLst>
              <a:rect l="0" t="0" r="r" b="b"/>
              <a:pathLst>
                <a:path w="352" h="547">
                  <a:moveTo>
                    <a:pt x="193" y="0"/>
                  </a:moveTo>
                  <a:lnTo>
                    <a:pt x="162" y="8"/>
                  </a:lnTo>
                  <a:lnTo>
                    <a:pt x="130" y="37"/>
                  </a:lnTo>
                  <a:lnTo>
                    <a:pt x="102" y="78"/>
                  </a:lnTo>
                  <a:lnTo>
                    <a:pt x="79" y="127"/>
                  </a:lnTo>
                  <a:lnTo>
                    <a:pt x="56" y="185"/>
                  </a:lnTo>
                  <a:lnTo>
                    <a:pt x="34" y="239"/>
                  </a:lnTo>
                  <a:lnTo>
                    <a:pt x="17" y="292"/>
                  </a:lnTo>
                  <a:lnTo>
                    <a:pt x="0" y="333"/>
                  </a:lnTo>
                  <a:lnTo>
                    <a:pt x="119" y="448"/>
                  </a:lnTo>
                  <a:lnTo>
                    <a:pt x="218" y="547"/>
                  </a:lnTo>
                  <a:lnTo>
                    <a:pt x="218" y="547"/>
                  </a:lnTo>
                  <a:lnTo>
                    <a:pt x="352" y="247"/>
                  </a:lnTo>
                  <a:lnTo>
                    <a:pt x="335" y="189"/>
                  </a:lnTo>
                  <a:lnTo>
                    <a:pt x="315" y="140"/>
                  </a:lnTo>
                  <a:lnTo>
                    <a:pt x="295" y="95"/>
                  </a:lnTo>
                  <a:lnTo>
                    <a:pt x="275" y="62"/>
                  </a:lnTo>
                  <a:lnTo>
                    <a:pt x="255" y="33"/>
                  </a:lnTo>
                  <a:lnTo>
                    <a:pt x="235" y="16"/>
                  </a:lnTo>
                  <a:lnTo>
                    <a:pt x="213" y="4"/>
                  </a:lnTo>
                  <a:lnTo>
                    <a:pt x="19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auto">
            <a:xfrm>
              <a:off x="6700" y="1454"/>
              <a:ext cx="545" cy="516"/>
            </a:xfrm>
            <a:custGeom>
              <a:avLst/>
              <a:gdLst/>
              <a:ahLst/>
              <a:cxnLst>
                <a:cxn ang="0">
                  <a:pos x="423" y="518"/>
                </a:cxn>
                <a:cxn ang="0">
                  <a:pos x="432" y="498"/>
                </a:cxn>
                <a:cxn ang="0">
                  <a:pos x="452" y="461"/>
                </a:cxn>
                <a:cxn ang="0">
                  <a:pos x="474" y="407"/>
                </a:cxn>
                <a:cxn ang="0">
                  <a:pos x="500" y="345"/>
                </a:cxn>
                <a:cxn ang="0">
                  <a:pos x="523" y="288"/>
                </a:cxn>
                <a:cxn ang="0">
                  <a:pos x="540" y="238"/>
                </a:cxn>
                <a:cxn ang="0">
                  <a:pos x="545" y="201"/>
                </a:cxn>
                <a:cxn ang="0">
                  <a:pos x="537" y="189"/>
                </a:cxn>
                <a:cxn ang="0">
                  <a:pos x="528" y="193"/>
                </a:cxn>
                <a:cxn ang="0">
                  <a:pos x="511" y="205"/>
                </a:cxn>
                <a:cxn ang="0">
                  <a:pos x="491" y="218"/>
                </a:cxn>
                <a:cxn ang="0">
                  <a:pos x="471" y="230"/>
                </a:cxn>
                <a:cxn ang="0">
                  <a:pos x="457" y="185"/>
                </a:cxn>
                <a:cxn ang="0">
                  <a:pos x="443" y="144"/>
                </a:cxn>
                <a:cxn ang="0">
                  <a:pos x="429" y="103"/>
                </a:cxn>
                <a:cxn ang="0">
                  <a:pos x="412" y="70"/>
                </a:cxn>
                <a:cxn ang="0">
                  <a:pos x="392" y="41"/>
                </a:cxn>
                <a:cxn ang="0">
                  <a:pos x="366" y="20"/>
                </a:cxn>
                <a:cxn ang="0">
                  <a:pos x="335" y="4"/>
                </a:cxn>
                <a:cxn ang="0">
                  <a:pos x="295" y="0"/>
                </a:cxn>
                <a:cxn ang="0">
                  <a:pos x="0" y="0"/>
                </a:cxn>
                <a:cxn ang="0">
                  <a:pos x="45" y="29"/>
                </a:cxn>
                <a:cxn ang="0">
                  <a:pos x="85" y="66"/>
                </a:cxn>
                <a:cxn ang="0">
                  <a:pos x="116" y="115"/>
                </a:cxn>
                <a:cxn ang="0">
                  <a:pos x="145" y="168"/>
                </a:cxn>
                <a:cxn ang="0">
                  <a:pos x="167" y="230"/>
                </a:cxn>
                <a:cxn ang="0">
                  <a:pos x="187" y="296"/>
                </a:cxn>
                <a:cxn ang="0">
                  <a:pos x="207" y="358"/>
                </a:cxn>
                <a:cxn ang="0">
                  <a:pos x="227" y="424"/>
                </a:cxn>
                <a:cxn ang="0">
                  <a:pos x="224" y="428"/>
                </a:cxn>
                <a:cxn ang="0">
                  <a:pos x="213" y="436"/>
                </a:cxn>
                <a:cxn ang="0">
                  <a:pos x="202" y="444"/>
                </a:cxn>
                <a:cxn ang="0">
                  <a:pos x="190" y="457"/>
                </a:cxn>
                <a:cxn ang="0">
                  <a:pos x="179" y="469"/>
                </a:cxn>
                <a:cxn ang="0">
                  <a:pos x="173" y="477"/>
                </a:cxn>
                <a:cxn ang="0">
                  <a:pos x="176" y="485"/>
                </a:cxn>
                <a:cxn ang="0">
                  <a:pos x="190" y="489"/>
                </a:cxn>
                <a:cxn ang="0">
                  <a:pos x="423" y="518"/>
                </a:cxn>
              </a:cxnLst>
              <a:rect l="0" t="0" r="r" b="b"/>
              <a:pathLst>
                <a:path w="545" h="518">
                  <a:moveTo>
                    <a:pt x="423" y="518"/>
                  </a:moveTo>
                  <a:lnTo>
                    <a:pt x="432" y="498"/>
                  </a:lnTo>
                  <a:lnTo>
                    <a:pt x="452" y="461"/>
                  </a:lnTo>
                  <a:lnTo>
                    <a:pt x="474" y="407"/>
                  </a:lnTo>
                  <a:lnTo>
                    <a:pt x="500" y="345"/>
                  </a:lnTo>
                  <a:lnTo>
                    <a:pt x="523" y="288"/>
                  </a:lnTo>
                  <a:lnTo>
                    <a:pt x="540" y="238"/>
                  </a:lnTo>
                  <a:lnTo>
                    <a:pt x="545" y="201"/>
                  </a:lnTo>
                  <a:lnTo>
                    <a:pt x="537" y="189"/>
                  </a:lnTo>
                  <a:lnTo>
                    <a:pt x="528" y="193"/>
                  </a:lnTo>
                  <a:lnTo>
                    <a:pt x="511" y="205"/>
                  </a:lnTo>
                  <a:lnTo>
                    <a:pt x="491" y="218"/>
                  </a:lnTo>
                  <a:lnTo>
                    <a:pt x="471" y="230"/>
                  </a:lnTo>
                  <a:lnTo>
                    <a:pt x="457" y="185"/>
                  </a:lnTo>
                  <a:lnTo>
                    <a:pt x="443" y="144"/>
                  </a:lnTo>
                  <a:lnTo>
                    <a:pt x="429" y="103"/>
                  </a:lnTo>
                  <a:lnTo>
                    <a:pt x="412" y="70"/>
                  </a:lnTo>
                  <a:lnTo>
                    <a:pt x="392" y="41"/>
                  </a:lnTo>
                  <a:lnTo>
                    <a:pt x="366" y="20"/>
                  </a:lnTo>
                  <a:lnTo>
                    <a:pt x="335" y="4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45" y="29"/>
                  </a:lnTo>
                  <a:lnTo>
                    <a:pt x="85" y="66"/>
                  </a:lnTo>
                  <a:lnTo>
                    <a:pt x="116" y="115"/>
                  </a:lnTo>
                  <a:lnTo>
                    <a:pt x="145" y="168"/>
                  </a:lnTo>
                  <a:lnTo>
                    <a:pt x="167" y="230"/>
                  </a:lnTo>
                  <a:lnTo>
                    <a:pt x="187" y="296"/>
                  </a:lnTo>
                  <a:lnTo>
                    <a:pt x="207" y="358"/>
                  </a:lnTo>
                  <a:lnTo>
                    <a:pt x="227" y="424"/>
                  </a:lnTo>
                  <a:lnTo>
                    <a:pt x="224" y="428"/>
                  </a:lnTo>
                  <a:lnTo>
                    <a:pt x="213" y="436"/>
                  </a:lnTo>
                  <a:lnTo>
                    <a:pt x="202" y="444"/>
                  </a:lnTo>
                  <a:lnTo>
                    <a:pt x="190" y="457"/>
                  </a:lnTo>
                  <a:lnTo>
                    <a:pt x="179" y="469"/>
                  </a:lnTo>
                  <a:lnTo>
                    <a:pt x="173" y="477"/>
                  </a:lnTo>
                  <a:lnTo>
                    <a:pt x="176" y="485"/>
                  </a:lnTo>
                  <a:lnTo>
                    <a:pt x="190" y="489"/>
                  </a:lnTo>
                  <a:lnTo>
                    <a:pt x="423" y="518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auto">
            <a:xfrm>
              <a:off x="7141" y="1901"/>
              <a:ext cx="260" cy="504"/>
            </a:xfrm>
            <a:custGeom>
              <a:avLst/>
              <a:gdLst/>
              <a:ahLst/>
              <a:cxnLst>
                <a:cxn ang="0">
                  <a:pos x="367" y="342"/>
                </a:cxn>
                <a:cxn ang="0">
                  <a:pos x="361" y="296"/>
                </a:cxn>
                <a:cxn ang="0">
                  <a:pos x="350" y="251"/>
                </a:cxn>
                <a:cxn ang="0">
                  <a:pos x="333" y="206"/>
                </a:cxn>
                <a:cxn ang="0">
                  <a:pos x="310" y="161"/>
                </a:cxn>
                <a:cxn ang="0">
                  <a:pos x="287" y="115"/>
                </a:cxn>
                <a:cxn ang="0">
                  <a:pos x="264" y="74"/>
                </a:cxn>
                <a:cxn ang="0">
                  <a:pos x="244" y="37"/>
                </a:cxn>
                <a:cxn ang="0">
                  <a:pos x="227" y="0"/>
                </a:cxn>
                <a:cxn ang="0">
                  <a:pos x="102" y="103"/>
                </a:cxn>
                <a:cxn ang="0">
                  <a:pos x="0" y="189"/>
                </a:cxn>
                <a:cxn ang="0">
                  <a:pos x="131" y="506"/>
                </a:cxn>
                <a:cxn ang="0">
                  <a:pos x="131" y="506"/>
                </a:cxn>
                <a:cxn ang="0">
                  <a:pos x="156" y="506"/>
                </a:cxn>
                <a:cxn ang="0">
                  <a:pos x="182" y="506"/>
                </a:cxn>
                <a:cxn ang="0">
                  <a:pos x="208" y="506"/>
                </a:cxn>
                <a:cxn ang="0">
                  <a:pos x="233" y="506"/>
                </a:cxn>
                <a:cxn ang="0">
                  <a:pos x="256" y="502"/>
                </a:cxn>
                <a:cxn ang="0">
                  <a:pos x="279" y="494"/>
                </a:cxn>
                <a:cxn ang="0">
                  <a:pos x="301" y="478"/>
                </a:cxn>
                <a:cxn ang="0">
                  <a:pos x="324" y="457"/>
                </a:cxn>
                <a:cxn ang="0">
                  <a:pos x="344" y="428"/>
                </a:cxn>
                <a:cxn ang="0">
                  <a:pos x="358" y="399"/>
                </a:cxn>
                <a:cxn ang="0">
                  <a:pos x="364" y="371"/>
                </a:cxn>
                <a:cxn ang="0">
                  <a:pos x="367" y="342"/>
                </a:cxn>
              </a:cxnLst>
              <a:rect l="0" t="0" r="r" b="b"/>
              <a:pathLst>
                <a:path w="367" h="506">
                  <a:moveTo>
                    <a:pt x="367" y="342"/>
                  </a:moveTo>
                  <a:lnTo>
                    <a:pt x="361" y="296"/>
                  </a:lnTo>
                  <a:lnTo>
                    <a:pt x="350" y="251"/>
                  </a:lnTo>
                  <a:lnTo>
                    <a:pt x="333" y="206"/>
                  </a:lnTo>
                  <a:lnTo>
                    <a:pt x="310" y="161"/>
                  </a:lnTo>
                  <a:lnTo>
                    <a:pt x="287" y="115"/>
                  </a:lnTo>
                  <a:lnTo>
                    <a:pt x="264" y="74"/>
                  </a:lnTo>
                  <a:lnTo>
                    <a:pt x="244" y="37"/>
                  </a:lnTo>
                  <a:lnTo>
                    <a:pt x="227" y="0"/>
                  </a:lnTo>
                  <a:lnTo>
                    <a:pt x="102" y="103"/>
                  </a:lnTo>
                  <a:lnTo>
                    <a:pt x="0" y="189"/>
                  </a:lnTo>
                  <a:lnTo>
                    <a:pt x="131" y="506"/>
                  </a:lnTo>
                  <a:lnTo>
                    <a:pt x="131" y="506"/>
                  </a:lnTo>
                  <a:lnTo>
                    <a:pt x="156" y="506"/>
                  </a:lnTo>
                  <a:lnTo>
                    <a:pt x="182" y="506"/>
                  </a:lnTo>
                  <a:lnTo>
                    <a:pt x="208" y="506"/>
                  </a:lnTo>
                  <a:lnTo>
                    <a:pt x="233" y="506"/>
                  </a:lnTo>
                  <a:lnTo>
                    <a:pt x="256" y="502"/>
                  </a:lnTo>
                  <a:lnTo>
                    <a:pt x="279" y="494"/>
                  </a:lnTo>
                  <a:lnTo>
                    <a:pt x="301" y="478"/>
                  </a:lnTo>
                  <a:lnTo>
                    <a:pt x="324" y="457"/>
                  </a:lnTo>
                  <a:lnTo>
                    <a:pt x="344" y="428"/>
                  </a:lnTo>
                  <a:lnTo>
                    <a:pt x="358" y="399"/>
                  </a:lnTo>
                  <a:lnTo>
                    <a:pt x="364" y="371"/>
                  </a:lnTo>
                  <a:lnTo>
                    <a:pt x="367" y="342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auto">
            <a:xfrm>
              <a:off x="6847" y="2347"/>
              <a:ext cx="503" cy="609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466" y="41"/>
                </a:cxn>
                <a:cxn ang="0">
                  <a:pos x="427" y="74"/>
                </a:cxn>
                <a:cxn ang="0">
                  <a:pos x="378" y="91"/>
                </a:cxn>
                <a:cxn ang="0">
                  <a:pos x="330" y="99"/>
                </a:cxn>
                <a:cxn ang="0">
                  <a:pos x="282" y="99"/>
                </a:cxn>
                <a:cxn ang="0">
                  <a:pos x="231" y="99"/>
                </a:cxn>
                <a:cxn ang="0">
                  <a:pos x="182" y="95"/>
                </a:cxn>
                <a:cxn ang="0">
                  <a:pos x="137" y="95"/>
                </a:cxn>
                <a:cxn ang="0">
                  <a:pos x="137" y="70"/>
                </a:cxn>
                <a:cxn ang="0">
                  <a:pos x="134" y="33"/>
                </a:cxn>
                <a:cxn ang="0">
                  <a:pos x="125" y="4"/>
                </a:cxn>
                <a:cxn ang="0">
                  <a:pos x="114" y="17"/>
                </a:cxn>
                <a:cxn ang="0">
                  <a:pos x="0" y="309"/>
                </a:cxn>
                <a:cxn ang="0">
                  <a:pos x="9" y="329"/>
                </a:cxn>
                <a:cxn ang="0">
                  <a:pos x="26" y="371"/>
                </a:cxn>
                <a:cxn ang="0">
                  <a:pos x="46" y="420"/>
                </a:cxn>
                <a:cxn ang="0">
                  <a:pos x="69" y="473"/>
                </a:cxn>
                <a:cxn ang="0">
                  <a:pos x="91" y="523"/>
                </a:cxn>
                <a:cxn ang="0">
                  <a:pos x="114" y="568"/>
                </a:cxn>
                <a:cxn ang="0">
                  <a:pos x="131" y="597"/>
                </a:cxn>
                <a:cxn ang="0">
                  <a:pos x="142" y="605"/>
                </a:cxn>
                <a:cxn ang="0">
                  <a:pos x="151" y="585"/>
                </a:cxn>
                <a:cxn ang="0">
                  <a:pos x="154" y="556"/>
                </a:cxn>
                <a:cxn ang="0">
                  <a:pos x="151" y="519"/>
                </a:cxn>
                <a:cxn ang="0">
                  <a:pos x="151" y="494"/>
                </a:cxn>
                <a:cxn ang="0">
                  <a:pos x="168" y="494"/>
                </a:cxn>
                <a:cxn ang="0">
                  <a:pos x="194" y="494"/>
                </a:cxn>
                <a:cxn ang="0">
                  <a:pos x="225" y="494"/>
                </a:cxn>
                <a:cxn ang="0">
                  <a:pos x="256" y="494"/>
                </a:cxn>
                <a:cxn ang="0">
                  <a:pos x="287" y="486"/>
                </a:cxn>
                <a:cxn ang="0">
                  <a:pos x="313" y="473"/>
                </a:cxn>
                <a:cxn ang="0">
                  <a:pos x="330" y="457"/>
                </a:cxn>
                <a:cxn ang="0">
                  <a:pos x="336" y="432"/>
                </a:cxn>
                <a:cxn ang="0">
                  <a:pos x="336" y="432"/>
                </a:cxn>
                <a:cxn ang="0">
                  <a:pos x="503" y="0"/>
                </a:cxn>
              </a:cxnLst>
              <a:rect l="0" t="0" r="r" b="b"/>
              <a:pathLst>
                <a:path w="503" h="605">
                  <a:moveTo>
                    <a:pt x="503" y="0"/>
                  </a:moveTo>
                  <a:lnTo>
                    <a:pt x="466" y="41"/>
                  </a:lnTo>
                  <a:lnTo>
                    <a:pt x="427" y="74"/>
                  </a:lnTo>
                  <a:lnTo>
                    <a:pt x="378" y="91"/>
                  </a:lnTo>
                  <a:lnTo>
                    <a:pt x="330" y="99"/>
                  </a:lnTo>
                  <a:lnTo>
                    <a:pt x="282" y="99"/>
                  </a:lnTo>
                  <a:lnTo>
                    <a:pt x="231" y="99"/>
                  </a:lnTo>
                  <a:lnTo>
                    <a:pt x="182" y="95"/>
                  </a:lnTo>
                  <a:lnTo>
                    <a:pt x="137" y="95"/>
                  </a:lnTo>
                  <a:lnTo>
                    <a:pt x="137" y="70"/>
                  </a:lnTo>
                  <a:lnTo>
                    <a:pt x="134" y="33"/>
                  </a:lnTo>
                  <a:lnTo>
                    <a:pt x="125" y="4"/>
                  </a:lnTo>
                  <a:lnTo>
                    <a:pt x="114" y="17"/>
                  </a:lnTo>
                  <a:lnTo>
                    <a:pt x="0" y="309"/>
                  </a:lnTo>
                  <a:lnTo>
                    <a:pt x="9" y="329"/>
                  </a:lnTo>
                  <a:lnTo>
                    <a:pt x="26" y="371"/>
                  </a:lnTo>
                  <a:lnTo>
                    <a:pt x="46" y="420"/>
                  </a:lnTo>
                  <a:lnTo>
                    <a:pt x="69" y="473"/>
                  </a:lnTo>
                  <a:lnTo>
                    <a:pt x="91" y="523"/>
                  </a:lnTo>
                  <a:lnTo>
                    <a:pt x="114" y="568"/>
                  </a:lnTo>
                  <a:lnTo>
                    <a:pt x="131" y="597"/>
                  </a:lnTo>
                  <a:lnTo>
                    <a:pt x="142" y="605"/>
                  </a:lnTo>
                  <a:lnTo>
                    <a:pt x="151" y="585"/>
                  </a:lnTo>
                  <a:lnTo>
                    <a:pt x="154" y="556"/>
                  </a:lnTo>
                  <a:lnTo>
                    <a:pt x="151" y="519"/>
                  </a:lnTo>
                  <a:lnTo>
                    <a:pt x="151" y="494"/>
                  </a:lnTo>
                  <a:lnTo>
                    <a:pt x="168" y="494"/>
                  </a:lnTo>
                  <a:lnTo>
                    <a:pt x="194" y="494"/>
                  </a:lnTo>
                  <a:lnTo>
                    <a:pt x="225" y="494"/>
                  </a:lnTo>
                  <a:lnTo>
                    <a:pt x="256" y="494"/>
                  </a:lnTo>
                  <a:lnTo>
                    <a:pt x="287" y="486"/>
                  </a:lnTo>
                  <a:lnTo>
                    <a:pt x="313" y="473"/>
                  </a:lnTo>
                  <a:lnTo>
                    <a:pt x="330" y="457"/>
                  </a:lnTo>
                  <a:lnTo>
                    <a:pt x="336" y="432"/>
                  </a:lnTo>
                  <a:lnTo>
                    <a:pt x="336" y="432"/>
                  </a:lnTo>
                  <a:lnTo>
                    <a:pt x="50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11" name="Text Box 19"/>
            <p:cNvSpPr txBox="1">
              <a:spLocks noChangeArrowheads="1"/>
            </p:cNvSpPr>
            <p:nvPr/>
          </p:nvSpPr>
          <p:spPr bwMode="auto">
            <a:xfrm>
              <a:off x="5672" y="709"/>
              <a:ext cx="441" cy="29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ERROR / </a:t>
              </a:r>
              <a:r>
                <a:rPr kumimoji="0" lang="es-VE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REFLEXIÓN</a:t>
              </a:r>
              <a:endParaRPr kumimoji="0" lang="es-V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12" name="AutoShape 20"/>
            <p:cNvSpPr>
              <a:spLocks noChangeArrowheads="1"/>
            </p:cNvSpPr>
            <p:nvPr/>
          </p:nvSpPr>
          <p:spPr bwMode="auto">
            <a:xfrm>
              <a:off x="4496" y="477"/>
              <a:ext cx="1176" cy="3360"/>
            </a:xfrm>
            <a:prstGeom prst="flowChartMultidocumen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339966">
                  <a:alpha val="50000"/>
                </a:srgbClr>
              </a:outerShdw>
            </a:effectLst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V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0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Century Gothic" pitchFamily="34" charset="0"/>
                  <a:cs typeface="Arial" pitchFamily="34" charset="0"/>
                </a:rPr>
                <a:t>REPRESENTACIÓN  CONCEPTUAL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7544" y="1040"/>
              <a:ext cx="440" cy="2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vert270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REFLEXIÓN / ERROR</a:t>
              </a:r>
              <a:endParaRPr kumimoji="0" lang="es-VE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14" name="Text Box 22"/>
            <p:cNvSpPr txBox="1">
              <a:spLocks noChangeArrowheads="1"/>
            </p:cNvSpPr>
            <p:nvPr/>
          </p:nvSpPr>
          <p:spPr bwMode="auto">
            <a:xfrm>
              <a:off x="6113" y="411"/>
              <a:ext cx="1615" cy="5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BUCLE RECURSIVO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6847" y="1007"/>
              <a:ext cx="1" cy="298"/>
            </a:xfrm>
            <a:prstGeom prst="line">
              <a:avLst/>
            </a:prstGeom>
            <a:noFill/>
            <a:ln w="57150">
              <a:solidFill>
                <a:srgbClr val="0099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16" name="AutoShape 24"/>
            <p:cNvSpPr>
              <a:spLocks noChangeArrowheads="1"/>
            </p:cNvSpPr>
            <p:nvPr/>
          </p:nvSpPr>
          <p:spPr bwMode="auto">
            <a:xfrm rot="5400000">
              <a:off x="7157" y="1873"/>
              <a:ext cx="2614" cy="881"/>
            </a:xfrm>
            <a:prstGeom prst="flowChartMultidocument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FF99CC">
                  <a:alpha val="50000"/>
                </a:srgbClr>
              </a:outerShdw>
            </a:effectLst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REAPRENDIZAJE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17" name="Text Box 25"/>
            <p:cNvSpPr txBox="1">
              <a:spLocks noChangeArrowheads="1"/>
            </p:cNvSpPr>
            <p:nvPr/>
          </p:nvSpPr>
          <p:spPr bwMode="auto">
            <a:xfrm>
              <a:off x="8317" y="560"/>
              <a:ext cx="1614" cy="4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APRENDIZAJE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 flipH="1">
              <a:off x="8904" y="858"/>
              <a:ext cx="588" cy="8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8404" y="3436"/>
              <a:ext cx="647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8098" y="3991"/>
              <a:ext cx="1910" cy="4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DESAPRENDIZAJE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21" name="Text Box 29"/>
            <p:cNvSpPr txBox="1">
              <a:spLocks noChangeArrowheads="1"/>
            </p:cNvSpPr>
            <p:nvPr/>
          </p:nvSpPr>
          <p:spPr bwMode="auto">
            <a:xfrm>
              <a:off x="3321" y="-36"/>
              <a:ext cx="6024" cy="447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ARTICULACIÓN – INTEGRACIÓN - REESTRUCTURACIÓN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>
              <a:off x="5084" y="3688"/>
              <a:ext cx="338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5400">
                <a:latin typeface="Century Gothic" pitchFamily="34" charset="0"/>
              </a:endParaRPr>
            </a:p>
          </p:txBody>
        </p:sp>
        <p:sp>
          <p:nvSpPr>
            <p:cNvPr id="33823" name="Text Box 31"/>
            <p:cNvSpPr txBox="1">
              <a:spLocks noChangeArrowheads="1"/>
            </p:cNvSpPr>
            <p:nvPr/>
          </p:nvSpPr>
          <p:spPr bwMode="auto">
            <a:xfrm>
              <a:off x="5192" y="3806"/>
              <a:ext cx="2686" cy="5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CONFLICTO PRODUCTIVO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3824" name="Text Box 32"/>
            <p:cNvSpPr txBox="1">
              <a:spLocks noChangeArrowheads="1"/>
            </p:cNvSpPr>
            <p:nvPr/>
          </p:nvSpPr>
          <p:spPr bwMode="auto">
            <a:xfrm>
              <a:off x="2439" y="4176"/>
              <a:ext cx="1989" cy="5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066" tIns="37033" rIns="74066" bIns="370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Hologramática No. 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Briceño 2005.</a:t>
              </a:r>
              <a:endParaRPr kumimoji="0" lang="es-VE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962839_510533319058092_791704493_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2363" y="360090"/>
            <a:ext cx="1728192" cy="160047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628627" y="432098"/>
            <a:ext cx="6015368" cy="1456458"/>
          </a:xfrm>
          <a:prstGeom prst="rect">
            <a:avLst/>
          </a:prstGeom>
          <a:noFill/>
        </p:spPr>
        <p:txBody>
          <a:bodyPr wrap="none" lIns="101252" tIns="50626" rIns="101252" bIns="50626" rtlCol="0">
            <a:spAutoFit/>
          </a:bodyPr>
          <a:lstStyle/>
          <a:p>
            <a:r>
              <a:rPr lang="es-VE" sz="2200" b="1" dirty="0" smtClean="0">
                <a:latin typeface="Century Gothic" pitchFamily="34" charset="0"/>
              </a:rPr>
              <a:t>UNIVERSIDAD DE CARABOBO</a:t>
            </a:r>
          </a:p>
          <a:p>
            <a:r>
              <a:rPr lang="es-VE" sz="2200" b="1" dirty="0" smtClean="0">
                <a:latin typeface="Century Gothic" pitchFamily="34" charset="0"/>
              </a:rPr>
              <a:t>FACULTAD DE CIENCIAS DE LA EDUCACIÓN</a:t>
            </a:r>
          </a:p>
          <a:p>
            <a:r>
              <a:rPr lang="es-VE" sz="2200" b="1" dirty="0" smtClean="0">
                <a:latin typeface="Century Gothic" pitchFamily="34" charset="0"/>
              </a:rPr>
              <a:t>ESTUDIOS DE POSTGRADO</a:t>
            </a:r>
          </a:p>
          <a:p>
            <a:r>
              <a:rPr lang="es-VE" sz="2200" b="1" dirty="0" smtClean="0">
                <a:latin typeface="Century Gothic" pitchFamily="34" charset="0"/>
              </a:rPr>
              <a:t>DOCTORADO EN EDUCACIÓN </a:t>
            </a:r>
            <a:endParaRPr lang="es-VE" sz="2200" b="1" dirty="0"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44651" y="3240410"/>
            <a:ext cx="8118508" cy="517739"/>
          </a:xfrm>
          <a:prstGeom prst="rect">
            <a:avLst/>
          </a:prstGeom>
          <a:noFill/>
        </p:spPr>
        <p:txBody>
          <a:bodyPr wrap="none" lIns="101252" tIns="50626" rIns="101252" bIns="50626" rtlCol="0">
            <a:spAutoFit/>
          </a:bodyPr>
          <a:lstStyle/>
          <a:p>
            <a:pPr algn="r"/>
            <a:r>
              <a:rPr lang="es-VE" sz="2700" b="1" u="sng" dirty="0" smtClean="0">
                <a:latin typeface="Century Gothic" pitchFamily="34" charset="0"/>
              </a:rPr>
              <a:t>Del error al aprendizaje , un </a:t>
            </a:r>
            <a:r>
              <a:rPr lang="es-VE" sz="2700" b="1" u="sng" dirty="0" err="1" smtClean="0">
                <a:latin typeface="Century Gothic" pitchFamily="34" charset="0"/>
              </a:rPr>
              <a:t>practicum</a:t>
            </a:r>
            <a:r>
              <a:rPr lang="es-VE" sz="2700" b="1" u="sng" dirty="0" smtClean="0">
                <a:latin typeface="Century Gothic" pitchFamily="34" charset="0"/>
              </a:rPr>
              <a:t> iterativo</a:t>
            </a:r>
            <a:endParaRPr lang="es-VE" sz="2700" b="1" u="sng" dirty="0">
              <a:latin typeface="Century Gothic" pitchFamily="34" charset="0"/>
            </a:endParaRPr>
          </a:p>
        </p:txBody>
      </p:sp>
      <p:sp>
        <p:nvSpPr>
          <p:cNvPr id="2050" name="AutoShape 2" descr="Imágenes integradas 1"/>
          <p:cNvSpPr>
            <a:spLocks noChangeAspect="1" noChangeArrowheads="1"/>
          </p:cNvSpPr>
          <p:nvPr/>
        </p:nvSpPr>
        <p:spPr bwMode="auto">
          <a:xfrm>
            <a:off x="174902" y="-160530"/>
            <a:ext cx="339093" cy="335173"/>
          </a:xfrm>
          <a:prstGeom prst="rect">
            <a:avLst/>
          </a:prstGeom>
          <a:noFill/>
        </p:spPr>
        <p:txBody>
          <a:bodyPr vert="horz" wrap="square" lIns="101252" tIns="50626" rIns="101252" bIns="50626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2052" name="AutoShape 4" descr="Imágenes integradas 1"/>
          <p:cNvSpPr>
            <a:spLocks noChangeAspect="1" noChangeArrowheads="1"/>
          </p:cNvSpPr>
          <p:nvPr/>
        </p:nvSpPr>
        <p:spPr bwMode="auto">
          <a:xfrm>
            <a:off x="174902" y="-160530"/>
            <a:ext cx="339093" cy="335173"/>
          </a:xfrm>
          <a:prstGeom prst="rect">
            <a:avLst/>
          </a:prstGeom>
          <a:noFill/>
        </p:spPr>
        <p:txBody>
          <a:bodyPr vert="horz" wrap="square" lIns="101252" tIns="50626" rIns="101252" bIns="50626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0" name="9 CuadroTexto"/>
          <p:cNvSpPr txBox="1"/>
          <p:nvPr/>
        </p:nvSpPr>
        <p:spPr>
          <a:xfrm>
            <a:off x="7885211" y="4752578"/>
            <a:ext cx="3461784" cy="1225625"/>
          </a:xfrm>
          <a:prstGeom prst="rect">
            <a:avLst/>
          </a:prstGeom>
          <a:noFill/>
        </p:spPr>
        <p:txBody>
          <a:bodyPr wrap="none" lIns="101252" tIns="50626" rIns="101252" bIns="50626" rtlCol="0">
            <a:spAutoFit/>
          </a:bodyPr>
          <a:lstStyle/>
          <a:p>
            <a:r>
              <a:rPr lang="es-VE" sz="1900" b="1" u="sng" dirty="0">
                <a:latin typeface="Century Gothic" pitchFamily="34" charset="0"/>
              </a:rPr>
              <a:t>Dra. Milagros Thairy Briceño</a:t>
            </a:r>
          </a:p>
          <a:p>
            <a:r>
              <a:rPr lang="es-VE" sz="1800" dirty="0">
                <a:hlinkClick r:id="rId3"/>
              </a:rPr>
              <a:t>mbriceno@uc.edu.ve</a:t>
            </a:r>
            <a:endParaRPr lang="es-VE" sz="1800" dirty="0"/>
          </a:p>
          <a:p>
            <a:r>
              <a:rPr lang="es-VE" sz="1800" dirty="0">
                <a:hlinkClick r:id="rId4"/>
              </a:rPr>
              <a:t>thairyb@gmail.com</a:t>
            </a:r>
            <a:endParaRPr lang="es-VE" sz="1800" dirty="0"/>
          </a:p>
          <a:p>
            <a:r>
              <a:rPr lang="es-VE" sz="1800" i="1" dirty="0"/>
              <a:t>@</a:t>
            </a:r>
            <a:r>
              <a:rPr lang="es-VE" sz="1800" i="1" dirty="0" err="1"/>
              <a:t>thairyb</a:t>
            </a:r>
            <a:endParaRPr lang="es-VE" sz="1800" i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268587" y="2"/>
            <a:ext cx="200379" cy="72009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252" tIns="50626" rIns="101252" bIns="50626" rtlCol="0" anchor="ctr"/>
          <a:lstStyle/>
          <a:p>
            <a:pPr algn="ctr"/>
            <a:endParaRPr lang="es-VE"/>
          </a:p>
        </p:txBody>
      </p:sp>
      <p:sp>
        <p:nvSpPr>
          <p:cNvPr id="13" name="12 CuadroTexto"/>
          <p:cNvSpPr txBox="1"/>
          <p:nvPr/>
        </p:nvSpPr>
        <p:spPr>
          <a:xfrm>
            <a:off x="5059460" y="6321018"/>
            <a:ext cx="2795447" cy="425406"/>
          </a:xfrm>
          <a:prstGeom prst="rect">
            <a:avLst/>
          </a:prstGeom>
          <a:noFill/>
        </p:spPr>
        <p:txBody>
          <a:bodyPr wrap="none" lIns="101252" tIns="50626" rIns="101252" bIns="50626" rtlCol="0">
            <a:spAutoFit/>
          </a:bodyPr>
          <a:lstStyle/>
          <a:p>
            <a:r>
              <a:rPr lang="es-VE" sz="1800" dirty="0">
                <a:latin typeface="Arial" pitchFamily="34" charset="0"/>
                <a:cs typeface="Arial" pitchFamily="34" charset="0"/>
              </a:rPr>
              <a:t>Valencia, </a:t>
            </a:r>
            <a:r>
              <a:rPr lang="es-VE" sz="1800" dirty="0" smtClean="0">
                <a:latin typeface="Arial" pitchFamily="34" charset="0"/>
                <a:cs typeface="Arial" pitchFamily="34" charset="0"/>
              </a:rPr>
              <a:t>diciembre </a:t>
            </a:r>
            <a:r>
              <a:rPr lang="es-VE" sz="1600" dirty="0">
                <a:latin typeface="Arial" pitchFamily="34" charset="0"/>
                <a:cs typeface="Arial" pitchFamily="34" charset="0"/>
              </a:rPr>
              <a:t>2015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.</a:t>
            </a:r>
            <a:endParaRPr lang="es-V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VE" smtClean="0"/>
              <a:t>21/10/2015</a:t>
            </a:r>
            <a:endParaRPr lang="es-VE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3401-4E49-4646-A0DE-6D073852C7B8}" type="slidenum">
              <a:rPr lang="es-VE" smtClean="0"/>
              <a:pPr/>
              <a:t>2</a:t>
            </a:fld>
            <a:endParaRPr lang="es-VE"/>
          </a:p>
        </p:txBody>
      </p:sp>
      <p:pic>
        <p:nvPicPr>
          <p:cNvPr id="16" name="Picture 4" descr="http://postgrado.face.uc.edu.ve/intranet/includes/imagenes/logo_postgrad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4371" y="2448322"/>
            <a:ext cx="1560263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88" name="Group 44"/>
          <p:cNvGrpSpPr>
            <a:grpSpLocks noChangeAspect="1"/>
          </p:cNvGrpSpPr>
          <p:nvPr/>
        </p:nvGrpSpPr>
        <p:grpSpPr bwMode="auto">
          <a:xfrm>
            <a:off x="756419" y="576114"/>
            <a:ext cx="10801200" cy="6104445"/>
            <a:chOff x="2285" y="6740"/>
            <a:chExt cx="8390" cy="5738"/>
          </a:xfrm>
        </p:grpSpPr>
        <p:sp>
          <p:nvSpPr>
            <p:cNvPr id="31789" name="AutoShape 45"/>
            <p:cNvSpPr>
              <a:spLocks noChangeAspect="1" noChangeArrowheads="1"/>
            </p:cNvSpPr>
            <p:nvPr/>
          </p:nvSpPr>
          <p:spPr bwMode="auto">
            <a:xfrm>
              <a:off x="2285" y="6740"/>
              <a:ext cx="8390" cy="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790" name="Line 46"/>
            <p:cNvSpPr>
              <a:spLocks noChangeShapeType="1"/>
            </p:cNvSpPr>
            <p:nvPr/>
          </p:nvSpPr>
          <p:spPr bwMode="auto">
            <a:xfrm flipV="1">
              <a:off x="6762" y="8775"/>
              <a:ext cx="7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791" name="AutoShape 47"/>
            <p:cNvSpPr>
              <a:spLocks noChangeArrowheads="1"/>
            </p:cNvSpPr>
            <p:nvPr/>
          </p:nvSpPr>
          <p:spPr bwMode="auto">
            <a:xfrm>
              <a:off x="7582" y="8268"/>
              <a:ext cx="2645" cy="1192"/>
            </a:xfrm>
            <a:prstGeom prst="flowChartAlternateProcess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Estrategia, habilidades y capacidades complejas, Interpretaciones significativas. </a:t>
              </a:r>
              <a:endParaRPr kumimoji="0" lang="es-VE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1792" name="AutoShape 48"/>
            <p:cNvSpPr>
              <a:spLocks noChangeArrowheads="1"/>
            </p:cNvSpPr>
            <p:nvPr/>
          </p:nvSpPr>
          <p:spPr bwMode="auto">
            <a:xfrm>
              <a:off x="3615" y="9311"/>
              <a:ext cx="3379" cy="8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Reflexión acerca de lo realizado (problema, interpretación, ejecución, revisión)</a:t>
              </a:r>
              <a:endParaRPr kumimoji="0" lang="es-VE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1793" name="Line 49"/>
            <p:cNvSpPr>
              <a:spLocks noChangeShapeType="1"/>
            </p:cNvSpPr>
            <p:nvPr/>
          </p:nvSpPr>
          <p:spPr bwMode="auto">
            <a:xfrm>
              <a:off x="7141" y="9460"/>
              <a:ext cx="2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794" name="Line 50"/>
            <p:cNvSpPr>
              <a:spLocks noChangeShapeType="1"/>
            </p:cNvSpPr>
            <p:nvPr/>
          </p:nvSpPr>
          <p:spPr bwMode="auto">
            <a:xfrm>
              <a:off x="7435" y="9460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cxnSp>
          <p:nvCxnSpPr>
            <p:cNvPr id="31795" name="AutoShape 51"/>
            <p:cNvCxnSpPr>
              <a:cxnSpLocks noChangeShapeType="1"/>
              <a:endCxn id="31791" idx="0"/>
            </p:cNvCxnSpPr>
            <p:nvPr/>
          </p:nvCxnSpPr>
          <p:spPr bwMode="auto">
            <a:xfrm rot="16200000" flipH="1">
              <a:off x="8460" y="7823"/>
              <a:ext cx="596" cy="29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31796" name="Line 52"/>
            <p:cNvSpPr>
              <a:spLocks noChangeShapeType="1"/>
            </p:cNvSpPr>
            <p:nvPr/>
          </p:nvSpPr>
          <p:spPr bwMode="auto">
            <a:xfrm flipH="1">
              <a:off x="6453" y="7523"/>
              <a:ext cx="1081" cy="4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797" name="Line 53"/>
            <p:cNvSpPr>
              <a:spLocks noChangeShapeType="1"/>
            </p:cNvSpPr>
            <p:nvPr/>
          </p:nvSpPr>
          <p:spPr bwMode="auto">
            <a:xfrm flipH="1">
              <a:off x="6762" y="7523"/>
              <a:ext cx="772" cy="9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798" name="Line 54"/>
            <p:cNvSpPr>
              <a:spLocks noChangeShapeType="1"/>
            </p:cNvSpPr>
            <p:nvPr/>
          </p:nvSpPr>
          <p:spPr bwMode="auto">
            <a:xfrm>
              <a:off x="8905" y="9460"/>
              <a:ext cx="0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799" name="Line 55"/>
            <p:cNvSpPr>
              <a:spLocks noChangeShapeType="1"/>
            </p:cNvSpPr>
            <p:nvPr/>
          </p:nvSpPr>
          <p:spPr bwMode="auto">
            <a:xfrm flipH="1">
              <a:off x="6917" y="7523"/>
              <a:ext cx="617" cy="1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00" name="Line 56"/>
            <p:cNvSpPr>
              <a:spLocks noChangeShapeType="1"/>
            </p:cNvSpPr>
            <p:nvPr/>
          </p:nvSpPr>
          <p:spPr bwMode="auto">
            <a:xfrm flipH="1">
              <a:off x="6762" y="8775"/>
              <a:ext cx="147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01" name="Line 57"/>
            <p:cNvSpPr>
              <a:spLocks noChangeShapeType="1"/>
            </p:cNvSpPr>
            <p:nvPr/>
          </p:nvSpPr>
          <p:spPr bwMode="auto">
            <a:xfrm>
              <a:off x="3174" y="9758"/>
              <a:ext cx="4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02" name="Line 58"/>
            <p:cNvSpPr>
              <a:spLocks noChangeShapeType="1"/>
            </p:cNvSpPr>
            <p:nvPr/>
          </p:nvSpPr>
          <p:spPr bwMode="auto">
            <a:xfrm>
              <a:off x="3057" y="8775"/>
              <a:ext cx="5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03" name="Line 59"/>
            <p:cNvSpPr>
              <a:spLocks noChangeShapeType="1"/>
            </p:cNvSpPr>
            <p:nvPr/>
          </p:nvSpPr>
          <p:spPr bwMode="auto">
            <a:xfrm flipV="1">
              <a:off x="3057" y="7992"/>
              <a:ext cx="4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04" name="Line 60"/>
            <p:cNvSpPr>
              <a:spLocks noChangeShapeType="1"/>
            </p:cNvSpPr>
            <p:nvPr/>
          </p:nvSpPr>
          <p:spPr bwMode="auto">
            <a:xfrm>
              <a:off x="3057" y="7053"/>
              <a:ext cx="2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05" name="Line 61"/>
            <p:cNvSpPr>
              <a:spLocks noChangeShapeType="1"/>
            </p:cNvSpPr>
            <p:nvPr/>
          </p:nvSpPr>
          <p:spPr bwMode="auto">
            <a:xfrm>
              <a:off x="3174" y="10801"/>
              <a:ext cx="2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06" name="AutoShape 62"/>
            <p:cNvSpPr>
              <a:spLocks noChangeArrowheads="1"/>
            </p:cNvSpPr>
            <p:nvPr/>
          </p:nvSpPr>
          <p:spPr bwMode="auto">
            <a:xfrm>
              <a:off x="2885" y="10205"/>
              <a:ext cx="3958" cy="1491"/>
            </a:xfrm>
            <a:prstGeom prst="flowChartAlternateProcess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CC99FF"/>
              </a:solidFill>
              <a:miter lim="800000"/>
              <a:headEnd/>
              <a:tailEnd/>
            </a:ln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Monitoreo del proceso: Comparación entre correcto e incorrecto, preguntar y repreguntar (p.ej.: que pasaría sí) acerca del proceso o revisar como se generó el proceso, redefinir  o replantear  problema a partir del error.</a:t>
              </a:r>
              <a:endParaRPr kumimoji="0" lang="es-VE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1807" name="Line 63"/>
            <p:cNvSpPr>
              <a:spLocks noChangeShapeType="1"/>
            </p:cNvSpPr>
            <p:nvPr/>
          </p:nvSpPr>
          <p:spPr bwMode="auto">
            <a:xfrm>
              <a:off x="10080" y="7672"/>
              <a:ext cx="1" cy="46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08" name="Line 64"/>
            <p:cNvSpPr>
              <a:spLocks noChangeShapeType="1"/>
            </p:cNvSpPr>
            <p:nvPr/>
          </p:nvSpPr>
          <p:spPr bwMode="auto">
            <a:xfrm flipH="1">
              <a:off x="2748" y="11437"/>
              <a:ext cx="1" cy="7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09" name="Text Box 65"/>
            <p:cNvSpPr txBox="1">
              <a:spLocks noChangeArrowheads="1"/>
            </p:cNvSpPr>
            <p:nvPr/>
          </p:nvSpPr>
          <p:spPr bwMode="auto">
            <a:xfrm>
              <a:off x="5064" y="11907"/>
              <a:ext cx="4940" cy="446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FFFF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CCCC"/>
              </a:outerShdw>
            </a:effectLst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REORIENTACIÓN – REALIMENTACIÓN COMPARTIDA</a:t>
              </a:r>
              <a:endParaRPr kumimoji="0" lang="es-VE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1810" name="Line 66"/>
            <p:cNvSpPr>
              <a:spLocks noChangeShapeType="1"/>
            </p:cNvSpPr>
            <p:nvPr/>
          </p:nvSpPr>
          <p:spPr bwMode="auto">
            <a:xfrm>
              <a:off x="4937" y="11694"/>
              <a:ext cx="1" cy="4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>
              <a:off x="10080" y="9460"/>
              <a:ext cx="1" cy="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12" name="Line 68"/>
            <p:cNvSpPr>
              <a:spLocks noChangeShapeType="1"/>
            </p:cNvSpPr>
            <p:nvPr/>
          </p:nvSpPr>
          <p:spPr bwMode="auto">
            <a:xfrm>
              <a:off x="5084" y="10055"/>
              <a:ext cx="0" cy="1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13" name="AutoShape 69"/>
            <p:cNvSpPr>
              <a:spLocks noChangeArrowheads="1"/>
            </p:cNvSpPr>
            <p:nvPr/>
          </p:nvSpPr>
          <p:spPr bwMode="auto">
            <a:xfrm>
              <a:off x="3520" y="7679"/>
              <a:ext cx="2938" cy="6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Datos, hechos o conceptos contextualizados</a:t>
              </a:r>
              <a:endParaRPr kumimoji="0" lang="es-VE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1814" name="AutoShape 70"/>
            <p:cNvSpPr>
              <a:spLocks noChangeArrowheads="1"/>
            </p:cNvSpPr>
            <p:nvPr/>
          </p:nvSpPr>
          <p:spPr bwMode="auto">
            <a:xfrm>
              <a:off x="3674" y="8462"/>
              <a:ext cx="3086" cy="74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Enfatizar los procesos y productos del aprendizaje</a:t>
              </a:r>
              <a:endParaRPr kumimoji="0" lang="es-VE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1815" name="Line 71"/>
            <p:cNvSpPr>
              <a:spLocks noChangeShapeType="1"/>
            </p:cNvSpPr>
            <p:nvPr/>
          </p:nvSpPr>
          <p:spPr bwMode="auto">
            <a:xfrm>
              <a:off x="2748" y="12220"/>
              <a:ext cx="7332" cy="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16" name="AutoShape 72"/>
            <p:cNvSpPr>
              <a:spLocks noChangeArrowheads="1"/>
            </p:cNvSpPr>
            <p:nvPr/>
          </p:nvSpPr>
          <p:spPr bwMode="auto">
            <a:xfrm>
              <a:off x="3366" y="6897"/>
              <a:ext cx="2315" cy="6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Repaso – apoyo-reformulación</a:t>
              </a:r>
              <a:endParaRPr kumimoji="0" lang="es-VE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flipH="1">
              <a:off x="5681" y="6951"/>
              <a:ext cx="1545" cy="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  <p:sp>
          <p:nvSpPr>
            <p:cNvPr id="31818" name="Text Box 74"/>
            <p:cNvSpPr txBox="1">
              <a:spLocks noChangeArrowheads="1"/>
            </p:cNvSpPr>
            <p:nvPr/>
          </p:nvSpPr>
          <p:spPr bwMode="auto">
            <a:xfrm>
              <a:off x="7071" y="6740"/>
              <a:ext cx="2933" cy="783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Facilitador – Participante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(Transcurso constructivo)</a:t>
              </a:r>
              <a:endParaRPr kumimoji="0" lang="es-VE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1819" name="AutoShape 75"/>
            <p:cNvSpPr>
              <a:spLocks noChangeArrowheads="1"/>
            </p:cNvSpPr>
            <p:nvPr/>
          </p:nvSpPr>
          <p:spPr bwMode="auto">
            <a:xfrm>
              <a:off x="6994" y="9758"/>
              <a:ext cx="2939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86868" tIns="43434" rIns="86868" bIns="4343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VE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Arial" pitchFamily="34" charset="0"/>
                </a:rPr>
                <a:t>Orientar a los participantes acerca de los procedimientos, conocimientos necesarios, predecir oportunidades, relacionar el error con el qué, por qué y para qué.</a:t>
              </a:r>
              <a:endParaRPr kumimoji="0" lang="es-VE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endParaRPr>
            </a:p>
          </p:txBody>
        </p:sp>
        <p:sp>
          <p:nvSpPr>
            <p:cNvPr id="31820" name="Line 76"/>
            <p:cNvSpPr>
              <a:spLocks noChangeShapeType="1"/>
            </p:cNvSpPr>
            <p:nvPr/>
          </p:nvSpPr>
          <p:spPr bwMode="auto">
            <a:xfrm>
              <a:off x="4601" y="7523"/>
              <a:ext cx="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 sz="3600">
                <a:latin typeface="Century Gothic" pitchFamily="34" charset="0"/>
              </a:endParaRPr>
            </a:p>
          </p:txBody>
        </p:sp>
      </p:grpSp>
      <p:sp>
        <p:nvSpPr>
          <p:cNvPr id="31821" name="Text Box 77"/>
          <p:cNvSpPr txBox="1">
            <a:spLocks noChangeArrowheads="1"/>
          </p:cNvSpPr>
          <p:nvPr/>
        </p:nvSpPr>
        <p:spPr bwMode="auto">
          <a:xfrm>
            <a:off x="828427" y="504106"/>
            <a:ext cx="755128" cy="5303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>
            <a:outerShdw dist="107763" dir="13500000" algn="ctr" rotWithShape="0">
              <a:srgbClr val="33CC33">
                <a:alpha val="50000"/>
              </a:srgbClr>
            </a:outerShdw>
          </a:effectLst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V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Reponsabilidad compartida</a:t>
            </a:r>
            <a:endParaRPr kumimoji="0" lang="es-V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0" name="69 CuadroTexto"/>
          <p:cNvSpPr txBox="1"/>
          <p:nvPr/>
        </p:nvSpPr>
        <p:spPr>
          <a:xfrm rot="16200000">
            <a:off x="8614873" y="3230828"/>
            <a:ext cx="5112568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atin typeface="Century Gothic" pitchFamily="34" charset="0"/>
              </a:rPr>
              <a:t>Error</a:t>
            </a:r>
            <a:endParaRPr lang="es-VE" sz="2800" b="1" dirty="0">
              <a:latin typeface="Century Gothic" pitchFamily="34" charset="0"/>
            </a:endParaRPr>
          </a:p>
        </p:txBody>
      </p:sp>
      <p:sp>
        <p:nvSpPr>
          <p:cNvPr id="31822" name="Rectangle 78"/>
          <p:cNvSpPr>
            <a:spLocks noChangeArrowheads="1"/>
          </p:cNvSpPr>
          <p:nvPr/>
        </p:nvSpPr>
        <p:spPr bwMode="auto">
          <a:xfrm>
            <a:off x="684411" y="6480770"/>
            <a:ext cx="1173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Briceño 2005.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humb7.shutterstock.com/display_pic_with_logo/149584/289956929/stock-photo-the-same-old-thinking-and-disappointing-results-closed-loop-or-negative-feedback-mindset-concept-2899569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6114"/>
            <a:ext cx="5364931" cy="597666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220915" y="720130"/>
            <a:ext cx="6178294" cy="5078313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VE" sz="2400" b="1" dirty="0" smtClean="0">
                <a:latin typeface="Century Gothic" pitchFamily="34" charset="0"/>
              </a:rPr>
              <a:t>El error es iterativo </a:t>
            </a:r>
          </a:p>
          <a:p>
            <a:pPr algn="ctr">
              <a:lnSpc>
                <a:spcPct val="150000"/>
              </a:lnSpc>
            </a:pPr>
            <a:r>
              <a:rPr lang="es-VE" sz="2400" dirty="0" smtClean="0">
                <a:latin typeface="Century Gothic" pitchFamily="34" charset="0"/>
              </a:rPr>
              <a:t>Permite comprender la acción de estar </a:t>
            </a:r>
          </a:p>
          <a:p>
            <a:pPr algn="ctr">
              <a:lnSpc>
                <a:spcPct val="150000"/>
              </a:lnSpc>
            </a:pPr>
            <a:r>
              <a:rPr lang="es-VE" sz="2400" dirty="0" smtClean="0">
                <a:latin typeface="Century Gothic" pitchFamily="34" charset="0"/>
              </a:rPr>
              <a:t>equivocado, corregir  y </a:t>
            </a:r>
            <a:r>
              <a:rPr lang="es-VE" sz="2400" dirty="0" err="1" smtClean="0">
                <a:latin typeface="Century Gothic" pitchFamily="34" charset="0"/>
              </a:rPr>
              <a:t>recorregir</a:t>
            </a:r>
            <a:r>
              <a:rPr lang="es-VE" sz="2400" dirty="0" smtClean="0">
                <a:latin typeface="Century Gothic" pitchFamily="34" charset="0"/>
              </a:rPr>
              <a:t> de </a:t>
            </a:r>
          </a:p>
          <a:p>
            <a:pPr algn="ctr">
              <a:lnSpc>
                <a:spcPct val="150000"/>
              </a:lnSpc>
            </a:pPr>
            <a:r>
              <a:rPr lang="es-VE" sz="2400" dirty="0" smtClean="0">
                <a:latin typeface="Century Gothic" pitchFamily="34" charset="0"/>
              </a:rPr>
              <a:t>manera recursiva  y constructiva; </a:t>
            </a:r>
          </a:p>
          <a:p>
            <a:pPr algn="ctr">
              <a:lnSpc>
                <a:spcPct val="150000"/>
              </a:lnSpc>
            </a:pPr>
            <a:r>
              <a:rPr lang="es-VE" sz="2400" dirty="0" smtClean="0">
                <a:latin typeface="Century Gothic" pitchFamily="34" charset="0"/>
              </a:rPr>
              <a:t>Permitiendo la realimentación </a:t>
            </a:r>
          </a:p>
          <a:p>
            <a:pPr algn="ctr">
              <a:lnSpc>
                <a:spcPct val="150000"/>
              </a:lnSpc>
            </a:pPr>
            <a:r>
              <a:rPr lang="es-VE" sz="2400" dirty="0" smtClean="0">
                <a:latin typeface="Century Gothic" pitchFamily="34" charset="0"/>
              </a:rPr>
              <a:t>del proceso de aprendizaje  </a:t>
            </a:r>
          </a:p>
          <a:p>
            <a:pPr algn="ctr">
              <a:lnSpc>
                <a:spcPct val="150000"/>
              </a:lnSpc>
            </a:pPr>
            <a:r>
              <a:rPr lang="es-VE" sz="2400" dirty="0" smtClean="0">
                <a:latin typeface="Century Gothic" pitchFamily="34" charset="0"/>
              </a:rPr>
              <a:t>así como generar nuevas </a:t>
            </a:r>
          </a:p>
          <a:p>
            <a:pPr algn="ctr">
              <a:lnSpc>
                <a:spcPct val="150000"/>
              </a:lnSpc>
            </a:pPr>
            <a:r>
              <a:rPr lang="es-VE" sz="2400" dirty="0" smtClean="0">
                <a:latin typeface="Century Gothic" pitchFamily="34" charset="0"/>
              </a:rPr>
              <a:t>estrategias de aprendizaje.</a:t>
            </a:r>
          </a:p>
          <a:p>
            <a:pPr algn="ctr">
              <a:lnSpc>
                <a:spcPct val="150000"/>
              </a:lnSpc>
            </a:pPr>
            <a:r>
              <a:rPr lang="es-VE" sz="2400" dirty="0" smtClean="0">
                <a:latin typeface="Century Gothic" pitchFamily="34" charset="0"/>
              </a:rPr>
              <a:t>(Briceño, 2008)</a:t>
            </a:r>
            <a:endParaRPr lang="es-VE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humb9.shutterstock.com/display_pic_with_logo/1215860/307471286/stock-photo-high-angle-view-of-businessmen-hands-touching-white-papers-arranged-on-a-rustic-wooden-table-3074712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17259" y="576114"/>
            <a:ext cx="3420716" cy="662478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124571" y="288082"/>
            <a:ext cx="7213834" cy="41549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s-VE" dirty="0" smtClean="0">
                <a:latin typeface="Century Gothic" pitchFamily="34" charset="0"/>
              </a:rPr>
              <a:t>Algunas actividades en los ambientes de Aprendizaje</a:t>
            </a:r>
            <a:endParaRPr lang="es-VE" dirty="0"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2363" y="720130"/>
            <a:ext cx="8364790" cy="6878806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>
                <a:latin typeface="Century Gothic" pitchFamily="34" charset="0"/>
              </a:rPr>
              <a:t>Discutir en grupo sobre el error cometido, comentarlo </a:t>
            </a:r>
            <a:endParaRPr lang="es-ES" dirty="0" smtClean="0">
              <a:latin typeface="Century Gothic" pitchFamily="34" charset="0"/>
            </a:endParaRPr>
          </a:p>
          <a:p>
            <a:pPr lvl="0"/>
            <a:r>
              <a:rPr lang="es-ES" dirty="0" smtClean="0">
                <a:latin typeface="Century Gothic" pitchFamily="34" charset="0"/>
              </a:rPr>
              <a:t>y </a:t>
            </a:r>
            <a:r>
              <a:rPr lang="es-ES" dirty="0">
                <a:latin typeface="Century Gothic" pitchFamily="34" charset="0"/>
              </a:rPr>
              <a:t>contrastarlo con la aseveración, concepto o solución </a:t>
            </a:r>
            <a:endParaRPr lang="es-ES" dirty="0" smtClean="0">
              <a:latin typeface="Century Gothic" pitchFamily="34" charset="0"/>
            </a:endParaRPr>
          </a:p>
          <a:p>
            <a:pPr lvl="0"/>
            <a:r>
              <a:rPr lang="es-ES" dirty="0" smtClean="0">
                <a:latin typeface="Century Gothic" pitchFamily="34" charset="0"/>
              </a:rPr>
              <a:t>correcta</a:t>
            </a:r>
            <a:r>
              <a:rPr lang="es-ES" dirty="0">
                <a:latin typeface="Century Gothic" pitchFamily="34" charset="0"/>
              </a:rPr>
              <a:t>, o simplemente confrontar las contradicciones, </a:t>
            </a:r>
            <a:endParaRPr lang="es-ES" dirty="0" smtClean="0">
              <a:latin typeface="Century Gothic" pitchFamily="34" charset="0"/>
            </a:endParaRPr>
          </a:p>
          <a:p>
            <a:pPr lvl="0"/>
            <a:r>
              <a:rPr lang="es-ES" dirty="0" smtClean="0">
                <a:latin typeface="Century Gothic" pitchFamily="34" charset="0"/>
              </a:rPr>
              <a:t>así </a:t>
            </a:r>
            <a:r>
              <a:rPr lang="es-ES" dirty="0">
                <a:latin typeface="Century Gothic" pitchFamily="34" charset="0"/>
              </a:rPr>
              <a:t>como la integración de ideas o pensamiento </a:t>
            </a:r>
            <a:endParaRPr lang="es-ES" dirty="0" smtClean="0">
              <a:latin typeface="Century Gothic" pitchFamily="34" charset="0"/>
            </a:endParaRPr>
          </a:p>
          <a:p>
            <a:pPr lvl="0"/>
            <a:r>
              <a:rPr lang="es-ES" dirty="0" smtClean="0">
                <a:latin typeface="Century Gothic" pitchFamily="34" charset="0"/>
              </a:rPr>
              <a:t>adverso </a:t>
            </a:r>
            <a:r>
              <a:rPr lang="es-ES" dirty="0">
                <a:latin typeface="Century Gothic" pitchFamily="34" charset="0"/>
              </a:rPr>
              <a:t>y diverso.</a:t>
            </a:r>
            <a:endParaRPr lang="es-VE" dirty="0">
              <a:latin typeface="Century Gothic" pitchFamily="34" charset="0"/>
            </a:endParaRPr>
          </a:p>
          <a:p>
            <a:pPr lvl="0"/>
            <a:endParaRPr lang="es-ES" dirty="0" smtClean="0">
              <a:latin typeface="Century Gothic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dirty="0" err="1" smtClean="0">
                <a:latin typeface="Century Gothic" pitchFamily="34" charset="0"/>
              </a:rPr>
              <a:t>Deconstruir</a:t>
            </a:r>
            <a:r>
              <a:rPr lang="es-ES" dirty="0" smtClean="0">
                <a:latin typeface="Century Gothic" pitchFamily="34" charset="0"/>
              </a:rPr>
              <a:t> </a:t>
            </a:r>
            <a:r>
              <a:rPr lang="es-ES" dirty="0">
                <a:latin typeface="Century Gothic" pitchFamily="34" charset="0"/>
              </a:rPr>
              <a:t>la información, desmenuzarla o </a:t>
            </a:r>
            <a:endParaRPr lang="es-ES" dirty="0" smtClean="0">
              <a:latin typeface="Century Gothic" pitchFamily="34" charset="0"/>
            </a:endParaRPr>
          </a:p>
          <a:p>
            <a:pPr lvl="0"/>
            <a:r>
              <a:rPr lang="es-ES" dirty="0" smtClean="0">
                <a:latin typeface="Century Gothic" pitchFamily="34" charset="0"/>
              </a:rPr>
              <a:t>desfragmentarla </a:t>
            </a:r>
            <a:r>
              <a:rPr lang="es-ES" dirty="0">
                <a:latin typeface="Century Gothic" pitchFamily="34" charset="0"/>
              </a:rPr>
              <a:t>como una actividad del asociar y </a:t>
            </a:r>
            <a:endParaRPr lang="es-ES" dirty="0" smtClean="0">
              <a:latin typeface="Century Gothic" pitchFamily="34" charset="0"/>
            </a:endParaRPr>
          </a:p>
          <a:p>
            <a:pPr lvl="0"/>
            <a:r>
              <a:rPr lang="es-ES" dirty="0" smtClean="0">
                <a:latin typeface="Century Gothic" pitchFamily="34" charset="0"/>
              </a:rPr>
              <a:t>desasociar </a:t>
            </a:r>
            <a:r>
              <a:rPr lang="es-ES" dirty="0">
                <a:latin typeface="Century Gothic" pitchFamily="34" charset="0"/>
              </a:rPr>
              <a:t>del proceso </a:t>
            </a:r>
            <a:r>
              <a:rPr lang="es-ES" dirty="0" err="1">
                <a:latin typeface="Century Gothic" pitchFamily="34" charset="0"/>
              </a:rPr>
              <a:t>reorganizativo</a:t>
            </a:r>
            <a:r>
              <a:rPr lang="es-ES" dirty="0" smtClean="0">
                <a:latin typeface="Century Gothic" pitchFamily="34" charset="0"/>
              </a:rPr>
              <a:t>.</a:t>
            </a:r>
          </a:p>
          <a:p>
            <a:pPr lvl="0"/>
            <a:endParaRPr lang="es-VE" dirty="0">
              <a:latin typeface="Century Gothic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dirty="0">
                <a:latin typeface="Century Gothic" pitchFamily="34" charset="0"/>
              </a:rPr>
              <a:t>Explorar formas distintas de resolver una situación, </a:t>
            </a:r>
            <a:endParaRPr lang="es-ES" dirty="0" smtClean="0">
              <a:latin typeface="Century Gothic" pitchFamily="34" charset="0"/>
            </a:endParaRPr>
          </a:p>
          <a:p>
            <a:pPr lvl="0"/>
            <a:r>
              <a:rPr lang="es-ES" dirty="0" smtClean="0">
                <a:latin typeface="Century Gothic" pitchFamily="34" charset="0"/>
              </a:rPr>
              <a:t>verificar </a:t>
            </a:r>
            <a:r>
              <a:rPr lang="es-ES" dirty="0">
                <a:latin typeface="Century Gothic" pitchFamily="34" charset="0"/>
              </a:rPr>
              <a:t>si el error cometido contribuye a </a:t>
            </a:r>
            <a:r>
              <a:rPr lang="es-ES" dirty="0" smtClean="0">
                <a:latin typeface="Century Gothic" pitchFamily="34" charset="0"/>
              </a:rPr>
              <a:t>mejorar</a:t>
            </a:r>
          </a:p>
          <a:p>
            <a:pPr lvl="0"/>
            <a:r>
              <a:rPr lang="es-ES" dirty="0" smtClean="0">
                <a:latin typeface="Century Gothic" pitchFamily="34" charset="0"/>
              </a:rPr>
              <a:t>el </a:t>
            </a:r>
            <a:r>
              <a:rPr lang="es-ES" dirty="0">
                <a:latin typeface="Century Gothic" pitchFamily="34" charset="0"/>
              </a:rPr>
              <a:t>proceso o a la resolución del problema</a:t>
            </a:r>
            <a:r>
              <a:rPr lang="es-ES" dirty="0" smtClean="0">
                <a:latin typeface="Century Gothic" pitchFamily="34" charset="0"/>
              </a:rPr>
              <a:t>.</a:t>
            </a:r>
          </a:p>
          <a:p>
            <a:pPr lvl="0"/>
            <a:endParaRPr lang="es-ES" dirty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Century Gothic" pitchFamily="34" charset="0"/>
              </a:rPr>
              <a:t>El facilitador no sólo debe explicar, sino que debe guiar, </a:t>
            </a:r>
            <a:endParaRPr lang="es-ES" dirty="0" smtClean="0">
              <a:latin typeface="Century Gothic" pitchFamily="34" charset="0"/>
            </a:endParaRPr>
          </a:p>
          <a:p>
            <a:r>
              <a:rPr lang="es-ES" dirty="0" smtClean="0">
                <a:latin typeface="Century Gothic" pitchFamily="34" charset="0"/>
              </a:rPr>
              <a:t>orientar </a:t>
            </a:r>
            <a:r>
              <a:rPr lang="es-ES" dirty="0">
                <a:latin typeface="Century Gothic" pitchFamily="34" charset="0"/>
              </a:rPr>
              <a:t>y reforzar el conocimiento al sujeto aprendiz </a:t>
            </a:r>
            <a:endParaRPr lang="es-ES" dirty="0" smtClean="0">
              <a:latin typeface="Century Gothic" pitchFamily="34" charset="0"/>
            </a:endParaRPr>
          </a:p>
          <a:p>
            <a:r>
              <a:rPr lang="es-ES" dirty="0" smtClean="0">
                <a:latin typeface="Century Gothic" pitchFamily="34" charset="0"/>
              </a:rPr>
              <a:t>que </a:t>
            </a:r>
            <a:r>
              <a:rPr lang="es-ES" dirty="0">
                <a:latin typeface="Century Gothic" pitchFamily="34" charset="0"/>
              </a:rPr>
              <a:t>se equivoca y que por lo tanto, demanda de su ayuda</a:t>
            </a:r>
            <a:r>
              <a:rPr lang="es-ES" dirty="0" smtClean="0">
                <a:latin typeface="Century Gothic" pitchFamily="34" charset="0"/>
              </a:rPr>
              <a:t>. </a:t>
            </a:r>
          </a:p>
          <a:p>
            <a:endParaRPr lang="es-ES" dirty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Participación colaborativa y cooperativa</a:t>
            </a:r>
            <a:endParaRPr lang="es-VE" dirty="0">
              <a:latin typeface="Century Gothic" pitchFamily="34" charset="0"/>
            </a:endParaRPr>
          </a:p>
          <a:p>
            <a:pPr lvl="0"/>
            <a:endParaRPr lang="es-VE" dirty="0">
              <a:latin typeface="Century Gothic" pitchFamily="34" charset="0"/>
            </a:endParaRPr>
          </a:p>
          <a:p>
            <a:endParaRPr lang="es-VE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thumb7.shutterstock.com/display_pic_with_logo/2519374/347745131/stock-photo-lots-of-umbrellas-coloring-the-sky-in-the-city-3477451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67716" y="-576014"/>
            <a:ext cx="12205691" cy="777691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-395708" y="792138"/>
            <a:ext cx="12133683" cy="1130118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VE" sz="2400" dirty="0" smtClean="0">
                <a:solidFill>
                  <a:schemeClr val="bg1"/>
                </a:solidFill>
                <a:latin typeface="Century Gothic" pitchFamily="34" charset="0"/>
              </a:rPr>
              <a:t>  El error es una parte misma del proceso de reacomodación del conocimiento</a:t>
            </a:r>
          </a:p>
          <a:p>
            <a:pPr algn="r">
              <a:lnSpc>
                <a:spcPct val="150000"/>
              </a:lnSpc>
            </a:pPr>
            <a:r>
              <a:rPr lang="es-VE" sz="2400" dirty="0" err="1" smtClean="0">
                <a:solidFill>
                  <a:schemeClr val="bg1"/>
                </a:solidFill>
                <a:latin typeface="Century Gothic" pitchFamily="34" charset="0"/>
              </a:rPr>
              <a:t>Piaget</a:t>
            </a:r>
            <a:r>
              <a:rPr lang="es-VE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s-VE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00635" y="2880370"/>
            <a:ext cx="6744154" cy="769441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s-VE" sz="4400" dirty="0" smtClean="0">
                <a:solidFill>
                  <a:schemeClr val="bg1"/>
                </a:solidFill>
                <a:latin typeface="Century Gothic" pitchFamily="34" charset="0"/>
              </a:rPr>
              <a:t>Gracias por su atención</a:t>
            </a:r>
            <a:endParaRPr lang="es-VE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971" y="496860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2400" b="1" dirty="0">
                <a:solidFill>
                  <a:schemeClr val="bg1"/>
                </a:solidFill>
                <a:latin typeface="Bradley Hand ITC" pitchFamily="66" charset="0"/>
              </a:rPr>
              <a:t>t</a:t>
            </a:r>
            <a:r>
              <a:rPr lang="es-VE" sz="2400" b="1" dirty="0" smtClean="0">
                <a:solidFill>
                  <a:schemeClr val="bg1"/>
                </a:solidFill>
                <a:latin typeface="Bradley Hand ITC" pitchFamily="66" charset="0"/>
              </a:rPr>
              <a:t>hairyb@gmail.com </a:t>
            </a:r>
            <a:r>
              <a:rPr lang="es-VE" sz="2400" b="1" dirty="0" smtClean="0">
                <a:solidFill>
                  <a:schemeClr val="bg1"/>
                </a:solidFill>
                <a:latin typeface="Bradley Hand ITC" pitchFamily="66" charset="0"/>
                <a:hlinkClick r:id="rId3"/>
              </a:rPr>
              <a:t>/</a:t>
            </a:r>
            <a:r>
              <a:rPr lang="es-VE" sz="2400" b="1" dirty="0" smtClean="0">
                <a:solidFill>
                  <a:schemeClr val="bg1"/>
                </a:solidFill>
                <a:latin typeface="Bradley Hand ITC" pitchFamily="66" charset="0"/>
              </a:rPr>
              <a:t>mbriceno@uc.edu.ve</a:t>
            </a:r>
          </a:p>
          <a:p>
            <a:pPr algn="r"/>
            <a:r>
              <a:rPr lang="es-VE" sz="2400" b="1" dirty="0" smtClean="0">
                <a:solidFill>
                  <a:schemeClr val="bg1"/>
                </a:solidFill>
                <a:latin typeface="Bradley Hand ITC" pitchFamily="66" charset="0"/>
              </a:rPr>
              <a:t>@</a:t>
            </a:r>
            <a:r>
              <a:rPr lang="es-VE" sz="2400" b="1" dirty="0" err="1" smtClean="0">
                <a:solidFill>
                  <a:schemeClr val="bg1"/>
                </a:solidFill>
                <a:latin typeface="Bradley Hand ITC" pitchFamily="66" charset="0"/>
              </a:rPr>
              <a:t>thairyb</a:t>
            </a:r>
            <a:endParaRPr lang="es-VE" sz="24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photo.net/volumes/sizes/dirtybum/9940/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11747234" cy="72009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818624" y="2693150"/>
            <a:ext cx="8078660" cy="337170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</p:spPr>
        <p:txBody>
          <a:bodyPr wrap="square" lIns="108219" tIns="54110" rIns="108219" bIns="54110" rtlCol="0">
            <a:spAutoFit/>
          </a:bodyPr>
          <a:lstStyle/>
          <a:p>
            <a:pPr algn="r"/>
            <a:r>
              <a:rPr lang="es-VE" sz="5300" dirty="0">
                <a:latin typeface="Century Gothic" pitchFamily="34" charset="0"/>
              </a:rPr>
              <a:t>Error / aprendizaje</a:t>
            </a:r>
          </a:p>
          <a:p>
            <a:pPr algn="r"/>
            <a:endParaRPr lang="es-VE" sz="5300" dirty="0">
              <a:latin typeface="Century Gothic" pitchFamily="34" charset="0"/>
            </a:endParaRPr>
          </a:p>
          <a:p>
            <a:pPr algn="r"/>
            <a:r>
              <a:rPr lang="es-VE" sz="5300" dirty="0" smtClean="0">
                <a:latin typeface="Century Gothic" pitchFamily="34" charset="0"/>
              </a:rPr>
              <a:t>*Cognitivo</a:t>
            </a:r>
            <a:endParaRPr lang="es-VE" sz="5300" dirty="0">
              <a:latin typeface="Century Gothic" pitchFamily="34" charset="0"/>
            </a:endParaRPr>
          </a:p>
          <a:p>
            <a:pPr algn="r"/>
            <a:r>
              <a:rPr lang="es-VE" sz="5300" dirty="0" smtClean="0">
                <a:latin typeface="Century Gothic" pitchFamily="34" charset="0"/>
              </a:rPr>
              <a:t>*Pedagógico</a:t>
            </a:r>
            <a:endParaRPr lang="es-VE" sz="53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1737975" cy="7200900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17412" name="Picture 4" descr="Vector Illustration - Thinking Concept. human head with light bulbs and gears. The file is saved in the version AI10 EPS. This image contains transparency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3043" y="216074"/>
            <a:ext cx="5112568" cy="66967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4 CuadroTexto"/>
          <p:cNvSpPr txBox="1"/>
          <p:nvPr/>
        </p:nvSpPr>
        <p:spPr>
          <a:xfrm>
            <a:off x="252363" y="1080170"/>
            <a:ext cx="6408712" cy="4401205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es-VE" sz="2800" dirty="0" smtClean="0">
              <a:latin typeface="Century Gothic" pitchFamily="34" charset="0"/>
            </a:endParaRPr>
          </a:p>
          <a:p>
            <a:r>
              <a:rPr lang="es-VE" sz="2800" dirty="0" smtClean="0">
                <a:latin typeface="Century Gothic" pitchFamily="34" charset="0"/>
              </a:rPr>
              <a:t>Conflicto cognitivo (</a:t>
            </a:r>
            <a:r>
              <a:rPr lang="es-VE" sz="2800" dirty="0" err="1" smtClean="0">
                <a:latin typeface="Century Gothic" pitchFamily="34" charset="0"/>
              </a:rPr>
              <a:t>Piaget</a:t>
            </a:r>
            <a:r>
              <a:rPr lang="es-VE" sz="2800" dirty="0" smtClean="0">
                <a:latin typeface="Century Gothic" pitchFamily="34" charset="0"/>
              </a:rPr>
              <a:t>, 1978/ Posner,1992)</a:t>
            </a:r>
          </a:p>
          <a:p>
            <a:endParaRPr lang="es-VE" sz="2800" dirty="0">
              <a:latin typeface="Century Gothic" pitchFamily="34" charset="0"/>
            </a:endParaRPr>
          </a:p>
          <a:p>
            <a:r>
              <a:rPr lang="es-VE" sz="2800" dirty="0" smtClean="0">
                <a:latin typeface="Century Gothic" pitchFamily="34" charset="0"/>
              </a:rPr>
              <a:t>Proceso racional  (</a:t>
            </a:r>
            <a:r>
              <a:rPr lang="es-VE" sz="2800" dirty="0" err="1" smtClean="0">
                <a:latin typeface="Century Gothic" pitchFamily="34" charset="0"/>
              </a:rPr>
              <a:t>Beauport</a:t>
            </a:r>
            <a:r>
              <a:rPr lang="es-VE" sz="2800" dirty="0" smtClean="0">
                <a:latin typeface="Century Gothic" pitchFamily="34" charset="0"/>
              </a:rPr>
              <a:t> y Díaz, 2008)</a:t>
            </a:r>
          </a:p>
          <a:p>
            <a:endParaRPr lang="es-VE" sz="2800" dirty="0" smtClean="0">
              <a:latin typeface="Century Gothic" pitchFamily="34" charset="0"/>
            </a:endParaRPr>
          </a:p>
          <a:p>
            <a:r>
              <a:rPr lang="es-VE" sz="2800" dirty="0" smtClean="0">
                <a:latin typeface="Century Gothic" pitchFamily="34" charset="0"/>
              </a:rPr>
              <a:t>Procesos cognitivos (</a:t>
            </a:r>
            <a:r>
              <a:rPr lang="es-VE" sz="2800" dirty="0" err="1" smtClean="0">
                <a:latin typeface="Century Gothic" pitchFamily="34" charset="0"/>
              </a:rPr>
              <a:t>Schank</a:t>
            </a:r>
            <a:r>
              <a:rPr lang="es-VE" sz="2800" dirty="0" smtClean="0">
                <a:latin typeface="Century Gothic" pitchFamily="34" charset="0"/>
              </a:rPr>
              <a:t>, 2012)</a:t>
            </a:r>
          </a:p>
          <a:p>
            <a:endParaRPr lang="es-VE" sz="2800" dirty="0">
              <a:latin typeface="Century Gothic" pitchFamily="34" charset="0"/>
            </a:endParaRPr>
          </a:p>
          <a:p>
            <a:endParaRPr lang="es-VE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gnition word cloud concep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379" y="288082"/>
            <a:ext cx="10945216" cy="64087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12403" y="432098"/>
          <a:ext cx="105131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ayo"/>
          <p:cNvSpPr/>
          <p:nvPr/>
        </p:nvSpPr>
        <p:spPr>
          <a:xfrm rot="20861168">
            <a:off x="7593093" y="1766092"/>
            <a:ext cx="2016224" cy="2880320"/>
          </a:xfrm>
          <a:prstGeom prst="lightningBolt">
            <a:avLst/>
          </a:prstGeom>
          <a:solidFill>
            <a:srgbClr val="CC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3 Rayo"/>
          <p:cNvSpPr/>
          <p:nvPr/>
        </p:nvSpPr>
        <p:spPr>
          <a:xfrm rot="20582067">
            <a:off x="4925752" y="5137096"/>
            <a:ext cx="2272749" cy="177074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Rayo"/>
          <p:cNvSpPr/>
          <p:nvPr/>
        </p:nvSpPr>
        <p:spPr>
          <a:xfrm rot="14680014">
            <a:off x="2274038" y="1864680"/>
            <a:ext cx="2199388" cy="2997642"/>
          </a:xfrm>
          <a:prstGeom prst="lightningBol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 redondeado"/>
          <p:cNvSpPr/>
          <p:nvPr/>
        </p:nvSpPr>
        <p:spPr>
          <a:xfrm>
            <a:off x="4572843" y="3168402"/>
            <a:ext cx="3024336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000" dirty="0" smtClean="0"/>
              <a:t>Conflictos</a:t>
            </a:r>
            <a:endParaRPr lang="es-V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ace, Woman, Mask, Hand, Stress, Headache, Self, Hidd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737975" cy="6768802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0" y="4608562"/>
            <a:ext cx="11742317" cy="2000548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none" rtlCol="0">
            <a:spAutoFit/>
          </a:bodyPr>
          <a:lstStyle/>
          <a:p>
            <a:r>
              <a:rPr lang="es-VE" sz="2400" dirty="0" smtClean="0">
                <a:latin typeface="Century Gothic" pitchFamily="34" charset="0"/>
              </a:rPr>
              <a:t>Son aquéllos caracterizados por  una divergencia entre elementos cognitivos</a:t>
            </a:r>
          </a:p>
          <a:p>
            <a:r>
              <a:rPr lang="es-VE" sz="2400" dirty="0" smtClean="0">
                <a:latin typeface="Century Gothic" pitchFamily="34" charset="0"/>
              </a:rPr>
              <a:t> internos del estudiante, como sus percepciones, sus ideas, sus exigencias </a:t>
            </a:r>
          </a:p>
          <a:p>
            <a:r>
              <a:rPr lang="es-VE" sz="2400" dirty="0" smtClean="0">
                <a:latin typeface="Century Gothic" pitchFamily="34" charset="0"/>
              </a:rPr>
              <a:t>epistemológicas o cognitivas (</a:t>
            </a:r>
            <a:r>
              <a:rPr lang="es-VE" sz="2400" dirty="0" err="1" smtClean="0">
                <a:latin typeface="Century Gothic" pitchFamily="34" charset="0"/>
              </a:rPr>
              <a:t>Hewson</a:t>
            </a:r>
            <a:r>
              <a:rPr lang="es-VE" sz="2400" dirty="0" smtClean="0">
                <a:latin typeface="Century Gothic" pitchFamily="34" charset="0"/>
              </a:rPr>
              <a:t>, 1985) y, en general, </a:t>
            </a:r>
          </a:p>
          <a:p>
            <a:r>
              <a:rPr lang="es-VE" sz="2800" dirty="0" smtClean="0">
                <a:latin typeface="Century Gothic" pitchFamily="34" charset="0"/>
              </a:rPr>
              <a:t>su ecología conceptual </a:t>
            </a:r>
            <a:r>
              <a:rPr lang="es-VE" sz="2400" dirty="0" smtClean="0">
                <a:latin typeface="Century Gothic" pitchFamily="34" charset="0"/>
              </a:rPr>
              <a:t>(</a:t>
            </a:r>
            <a:r>
              <a:rPr lang="es-VE" sz="2400" dirty="0" err="1" smtClean="0">
                <a:latin typeface="Century Gothic" pitchFamily="34" charset="0"/>
              </a:rPr>
              <a:t>Posner</a:t>
            </a:r>
            <a:r>
              <a:rPr lang="es-VE" sz="2400" dirty="0" smtClean="0">
                <a:latin typeface="Century Gothic" pitchFamily="34" charset="0"/>
              </a:rPr>
              <a:t> et al., 1982; Strike y </a:t>
            </a:r>
            <a:r>
              <a:rPr lang="es-VE" sz="2400" dirty="0" err="1" smtClean="0">
                <a:latin typeface="Century Gothic" pitchFamily="34" charset="0"/>
              </a:rPr>
              <a:t>Posner</a:t>
            </a:r>
            <a:r>
              <a:rPr lang="es-VE" sz="2400" dirty="0" smtClean="0">
                <a:latin typeface="Century Gothic" pitchFamily="34" charset="0"/>
              </a:rPr>
              <a:t>, 1992).</a:t>
            </a:r>
          </a:p>
          <a:p>
            <a:r>
              <a:rPr lang="es-VE" sz="2400" dirty="0" smtClean="0">
                <a:latin typeface="Century Gothic" pitchFamily="34" charset="0"/>
              </a:rPr>
              <a:t> (En </a:t>
            </a:r>
            <a:r>
              <a:rPr lang="es-VE" sz="2400" dirty="0" err="1">
                <a:latin typeface="Century Gothic" pitchFamily="34" charset="0"/>
              </a:rPr>
              <a:t>V</a:t>
            </a:r>
            <a:r>
              <a:rPr lang="es-VE" sz="2400" dirty="0" err="1" smtClean="0">
                <a:latin typeface="Century Gothic" pitchFamily="34" charset="0"/>
              </a:rPr>
              <a:t>illani</a:t>
            </a:r>
            <a:r>
              <a:rPr lang="es-VE" sz="2400" dirty="0" smtClean="0">
                <a:latin typeface="Century Gothic" pitchFamily="34" charset="0"/>
              </a:rPr>
              <a:t> y </a:t>
            </a:r>
            <a:r>
              <a:rPr lang="es-VE" sz="2400" dirty="0" err="1">
                <a:latin typeface="Century Gothic" pitchFamily="34" charset="0"/>
              </a:rPr>
              <a:t>O</a:t>
            </a:r>
            <a:r>
              <a:rPr lang="es-VE" sz="2400" dirty="0" err="1" smtClean="0">
                <a:latin typeface="Century Gothic" pitchFamily="34" charset="0"/>
              </a:rPr>
              <a:t>rquiza</a:t>
            </a:r>
            <a:r>
              <a:rPr lang="es-VE" sz="2400" dirty="0" smtClean="0">
                <a:latin typeface="Century Gothic" pitchFamily="34" charset="0"/>
              </a:rPr>
              <a:t> de Carvalho ,1995)</a:t>
            </a:r>
            <a:endParaRPr lang="es-VE" sz="2400" dirty="0"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 rot="19289718">
            <a:off x="-213957" y="1886195"/>
            <a:ext cx="346601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s-VE" sz="2800" dirty="0" smtClean="0">
                <a:latin typeface="Century Gothic" pitchFamily="34" charset="0"/>
              </a:rPr>
              <a:t>Conflictos internos.</a:t>
            </a:r>
            <a:endParaRPr lang="es-V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and, Hands, Keep, Show, Gears, Go It Alone, Movemen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24187"/>
            <a:ext cx="11737975" cy="47525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11737975" cy="2308324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VE" sz="2400" dirty="0" smtClean="0">
              <a:latin typeface="Century Gothic" pitchFamily="34" charset="0"/>
            </a:endParaRPr>
          </a:p>
          <a:p>
            <a:r>
              <a:rPr lang="es-VE" sz="2400" b="1" dirty="0" smtClean="0">
                <a:latin typeface="Century Gothic" pitchFamily="34" charset="0"/>
              </a:rPr>
              <a:t>Concepción errónea</a:t>
            </a:r>
            <a:r>
              <a:rPr lang="es-VE" sz="2400" dirty="0" smtClean="0">
                <a:latin typeface="Century Gothic" pitchFamily="34" charset="0"/>
              </a:rPr>
              <a:t>: De acuerdo a Tamayo (2002) es una representación no </a:t>
            </a:r>
          </a:p>
          <a:p>
            <a:pPr algn="ctr"/>
            <a:r>
              <a:rPr lang="es-VE" sz="2400" dirty="0" smtClean="0">
                <a:latin typeface="Century Gothic" pitchFamily="34" charset="0"/>
              </a:rPr>
              <a:t>necesariamente explicita, que tiene el  participante de un hecho o información, que  es aceptable para resolver su problema, sin nivel explicativo; evolucionando a medida  que va construyendo nuevos conocimientos </a:t>
            </a:r>
            <a:endParaRPr lang="es-VE" sz="2400" dirty="0"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5112618"/>
            <a:ext cx="11737975" cy="19389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atin typeface="Century Gothic" pitchFamily="34" charset="0"/>
              </a:rPr>
              <a:t>Acoplamiento estructural cognitivo</a:t>
            </a:r>
            <a:r>
              <a:rPr lang="es-VE" sz="2400" dirty="0" smtClean="0">
                <a:latin typeface="Century Gothic" pitchFamily="34" charset="0"/>
              </a:rPr>
              <a:t>: antes del que el conocimiento sea generativo para interpretar nuevas situaciones , pensar, razonar, aprender, los estudiantes  deben cuestionar, dudar, examinar la nueva situación y construir </a:t>
            </a:r>
            <a:r>
              <a:rPr lang="es-VE" sz="2400" dirty="0" err="1" smtClean="0">
                <a:latin typeface="Century Gothic" pitchFamily="34" charset="0"/>
              </a:rPr>
              <a:t>nuvas</a:t>
            </a:r>
            <a:r>
              <a:rPr lang="es-VE" sz="2400" dirty="0" smtClean="0">
                <a:latin typeface="Century Gothic" pitchFamily="34" charset="0"/>
              </a:rPr>
              <a:t> estructuras de conocimiento. (</a:t>
            </a:r>
            <a:r>
              <a:rPr lang="es-VE" sz="2400" dirty="0" err="1" smtClean="0">
                <a:latin typeface="Century Gothic" pitchFamily="34" charset="0"/>
              </a:rPr>
              <a:t>Resnick</a:t>
            </a:r>
            <a:r>
              <a:rPr lang="es-VE" sz="2400" dirty="0" smtClean="0">
                <a:latin typeface="Century Gothic" pitchFamily="34" charset="0"/>
              </a:rPr>
              <a:t> y </a:t>
            </a:r>
            <a:r>
              <a:rPr lang="es-VE" sz="2400" dirty="0" err="1" smtClean="0">
                <a:latin typeface="Century Gothic" pitchFamily="34" charset="0"/>
              </a:rPr>
              <a:t>Klopfer</a:t>
            </a:r>
            <a:r>
              <a:rPr lang="es-VE" sz="2400" dirty="0" smtClean="0">
                <a:latin typeface="Century Gothic" pitchFamily="34" charset="0"/>
              </a:rPr>
              <a:t> (1989)</a:t>
            </a:r>
          </a:p>
          <a:p>
            <a:endParaRPr lang="es-VE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uman nerve cell synapse receptor with a human head and brain and a magnification of an anatomy  detail showing the biological function of neurons or neurological  and cognitive function on white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55" y="2448322"/>
            <a:ext cx="4680520" cy="4555652"/>
          </a:xfrm>
          <a:prstGeom prst="rect">
            <a:avLst/>
          </a:prstGeom>
          <a:noFill/>
        </p:spPr>
      </p:pic>
      <p:graphicFrame>
        <p:nvGraphicFramePr>
          <p:cNvPr id="2" name="1 Diagrama"/>
          <p:cNvGraphicFramePr/>
          <p:nvPr/>
        </p:nvGraphicFramePr>
        <p:xfrm>
          <a:off x="792759" y="288082"/>
          <a:ext cx="10764860" cy="655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errar llave"/>
          <p:cNvSpPr/>
          <p:nvPr/>
        </p:nvSpPr>
        <p:spPr>
          <a:xfrm>
            <a:off x="10045451" y="576114"/>
            <a:ext cx="432048" cy="59046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CuadroTexto"/>
          <p:cNvSpPr txBox="1"/>
          <p:nvPr/>
        </p:nvSpPr>
        <p:spPr>
          <a:xfrm>
            <a:off x="10549507" y="288082"/>
            <a:ext cx="830997" cy="6602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wrap="none" rtlCol="0">
            <a:spAutoFit/>
          </a:bodyPr>
          <a:lstStyle/>
          <a:p>
            <a:r>
              <a:rPr lang="es-VE" dirty="0" smtClean="0">
                <a:latin typeface="Century Gothic" pitchFamily="34" charset="0"/>
              </a:rPr>
              <a:t>Cambio de estado cognitivo.</a:t>
            </a:r>
          </a:p>
          <a:p>
            <a:r>
              <a:rPr lang="es-VE" dirty="0" smtClean="0">
                <a:latin typeface="Century Gothic" pitchFamily="34" charset="0"/>
              </a:rPr>
              <a:t>Asimilación/acomodación /</a:t>
            </a:r>
            <a:r>
              <a:rPr lang="es-VE" dirty="0" err="1" smtClean="0">
                <a:latin typeface="Century Gothic" pitchFamily="34" charset="0"/>
              </a:rPr>
              <a:t>equilibración</a:t>
            </a:r>
            <a:r>
              <a:rPr lang="es-VE" dirty="0" smtClean="0">
                <a:latin typeface="Century Gothic" pitchFamily="34" charset="0"/>
              </a:rPr>
              <a:t> (</a:t>
            </a:r>
            <a:r>
              <a:rPr lang="es-VE" dirty="0" err="1" smtClean="0">
                <a:latin typeface="Century Gothic" pitchFamily="34" charset="0"/>
              </a:rPr>
              <a:t>Piaget</a:t>
            </a:r>
            <a:r>
              <a:rPr lang="es-VE" dirty="0" smtClean="0">
                <a:latin typeface="Century Gothic" pitchFamily="34" charset="0"/>
              </a:rPr>
              <a:t>)</a:t>
            </a:r>
            <a:endParaRPr lang="es-VE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995</Words>
  <Application>Microsoft Office PowerPoint</Application>
  <PresentationFormat>Personalizado</PresentationFormat>
  <Paragraphs>182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fponte</cp:lastModifiedBy>
  <cp:revision>12</cp:revision>
  <dcterms:created xsi:type="dcterms:W3CDTF">2015-12-08T20:50:24Z</dcterms:created>
  <dcterms:modified xsi:type="dcterms:W3CDTF">2016-08-29T03:43:03Z</dcterms:modified>
</cp:coreProperties>
</file>